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9" r:id="rId4"/>
  </p:sldMasterIdLst>
  <p:notesMasterIdLst>
    <p:notesMasterId r:id="rId36"/>
  </p:notesMasterIdLst>
  <p:handoutMasterIdLst>
    <p:handoutMasterId r:id="rId37"/>
  </p:handoutMasterIdLst>
  <p:sldIdLst>
    <p:sldId id="390" r:id="rId5"/>
    <p:sldId id="409" r:id="rId6"/>
    <p:sldId id="407" r:id="rId7"/>
    <p:sldId id="428" r:id="rId8"/>
    <p:sldId id="406" r:id="rId9"/>
    <p:sldId id="410" r:id="rId10"/>
    <p:sldId id="412" r:id="rId11"/>
    <p:sldId id="411" r:id="rId12"/>
    <p:sldId id="418" r:id="rId13"/>
    <p:sldId id="419" r:id="rId14"/>
    <p:sldId id="413" r:id="rId15"/>
    <p:sldId id="437" r:id="rId16"/>
    <p:sldId id="438" r:id="rId17"/>
    <p:sldId id="439" r:id="rId18"/>
    <p:sldId id="441" r:id="rId19"/>
    <p:sldId id="443" r:id="rId20"/>
    <p:sldId id="444" r:id="rId21"/>
    <p:sldId id="445" r:id="rId22"/>
    <p:sldId id="446" r:id="rId23"/>
    <p:sldId id="447" r:id="rId24"/>
    <p:sldId id="448" r:id="rId25"/>
    <p:sldId id="449" r:id="rId26"/>
    <p:sldId id="450" r:id="rId27"/>
    <p:sldId id="451" r:id="rId28"/>
    <p:sldId id="452" r:id="rId29"/>
    <p:sldId id="453" r:id="rId30"/>
    <p:sldId id="454" r:id="rId31"/>
    <p:sldId id="455" r:id="rId32"/>
    <p:sldId id="456" r:id="rId33"/>
    <p:sldId id="457" r:id="rId34"/>
    <p:sldId id="421" r:id="rId35"/>
  </p:sldIdLst>
  <p:sldSz cx="9144000" cy="6858000" type="screen4x3"/>
  <p:notesSz cx="7099300" cy="10234613"/>
  <p:defaultTextStyle>
    <a:defPPr>
      <a:defRPr lang="zh-CN"/>
    </a:defPPr>
    <a:lvl1pPr marL="0" lvl="0" indent="0" algn="l" defTabSz="457200" eaLnBrk="1" fontAlgn="base" latinLnBrk="0" hangingPunct="1">
      <a:lnSpc>
        <a:spcPct val="100000"/>
      </a:lnSpc>
      <a:spcBef>
        <a:spcPct val="0"/>
      </a:spcBef>
      <a:spcAft>
        <a:spcPct val="0"/>
      </a:spcAft>
      <a:buFont typeface="Arial" panose="020B0604020202020204" pitchFamily="34" charset="0"/>
      <a:buNone/>
      <a:defRPr kern="1200" baseline="0">
        <a:solidFill>
          <a:schemeClr val="tx1"/>
        </a:solidFill>
      </a:defRPr>
    </a:lvl1pPr>
    <a:lvl2pPr marL="457200" lvl="1" indent="0" algn="l" defTabSz="45720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defRPr>
    </a:lvl2pPr>
    <a:lvl3pPr marL="914400" lvl="2" indent="0" algn="l" defTabSz="45720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defRPr>
    </a:lvl3pPr>
    <a:lvl4pPr marL="1371600" lvl="3" indent="0" algn="l" defTabSz="45720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defRPr>
    </a:lvl4pPr>
    <a:lvl5pPr marL="1828800" lvl="4" indent="0" algn="l" defTabSz="45720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defRPr>
    </a:lvl5pPr>
    <a:lvl6pPr marL="2286000" lvl="5" indent="0" algn="l" defTabSz="45720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defRPr>
    </a:lvl6pPr>
    <a:lvl7pPr marL="2743200" lvl="6" indent="0" algn="l" defTabSz="45720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defRPr>
    </a:lvl7pPr>
    <a:lvl8pPr marL="3200400" lvl="7" indent="0" algn="l" defTabSz="45720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defRPr>
    </a:lvl8pPr>
    <a:lvl9pPr marL="3657600" lvl="8" indent="0" algn="l" defTabSz="457200" eaLnBrk="1" fontAlgn="base" latinLnBrk="0" hangingPunct="1">
      <a:lnSpc>
        <a:spcPct val="100000"/>
      </a:lnSpc>
      <a:spcBef>
        <a:spcPct val="0"/>
      </a:spcBef>
      <a:spcAft>
        <a:spcPct val="0"/>
      </a:spcAft>
      <a:buFont typeface="Arial" panose="020B0604020202020204" pitchFamily="34" charset="0"/>
      <a:buNone/>
      <a:defRPr sz="1800" kern="1200" baseline="0">
        <a:solidFill>
          <a:schemeClr val="tx1"/>
        </a:solidFill>
      </a:defRPr>
    </a:lvl9pPr>
  </p:defaultTextStyle>
  <p:extLst>
    <p:ext uri="{EFAFB233-063F-42B5-8137-9DF3F51BA10A}">
      <p15:sldGuideLst xmlns:p15="http://schemas.microsoft.com/office/powerpoint/2012/main">
        <p15:guide id="1" orient="horz" pos="230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336600"/>
    <a:srgbClr val="00CC66"/>
    <a:srgbClr val="990033"/>
    <a:srgbClr val="CC00FF"/>
    <a:srgbClr val="FF00FF"/>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85" d="100"/>
          <a:sy n="85" d="100"/>
        </p:scale>
        <p:origin x="504" y="58"/>
      </p:cViewPr>
      <p:guideLst>
        <p:guide orient="horz" pos="2302"/>
        <p:guide pos="2880"/>
      </p:guideLst>
    </p:cSldViewPr>
  </p:slideViewPr>
  <p:notesTextViewPr>
    <p:cViewPr>
      <p:scale>
        <a:sx n="1" d="1"/>
        <a:sy n="1" d="1"/>
      </p:scale>
      <p:origin x="0" y="0"/>
    </p:cViewPr>
  </p:notesTextViewPr>
  <p:gridSpacing cx="71999" cy="71999"/>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40"/>
            </a:lvl1pPr>
          </a:lstStyle>
          <a:p>
            <a:pPr fontAlgn="base"/>
            <a:endParaRPr lang="zh-CN" altLang="en-US" strike="noStrike" noProof="1"/>
          </a:p>
        </p:txBody>
      </p:sp>
      <p:sp>
        <p:nvSpPr>
          <p:cNvPr id="3" name="日期占位符 2"/>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40"/>
            </a:lvl1pPr>
          </a:lstStyle>
          <a:p>
            <a:pPr fontAlgn="base"/>
            <a:fld id="{0F9B84EA-7D68-4D60-9CB1-D50884785D1C}" type="datetimeFigureOut">
              <a:rPr lang="zh-CN" altLang="en-US" sz="1240" strike="noStrike" noProof="1" smtClean="0">
                <a:latin typeface="Arial" panose="020B0604020202020204" pitchFamily="34" charset="0"/>
                <a:ea typeface="Arial" panose="020B0604020202020204" pitchFamily="34" charset="0"/>
                <a:cs typeface="+mn-ea"/>
              </a:rPr>
              <a:t>2019/10/27</a:t>
            </a:fld>
            <a:endParaRPr lang="zh-CN" altLang="en-US" strike="noStrike" noProof="1"/>
          </a:p>
        </p:txBody>
      </p:sp>
      <p:sp>
        <p:nvSpPr>
          <p:cNvPr id="4" name="页脚占位符 3"/>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40"/>
            </a:lvl1pPr>
          </a:lstStyle>
          <a:p>
            <a:pPr fontAlgn="base"/>
            <a:endParaRPr lang="zh-CN" altLang="en-US" strike="noStrike" noProof="1"/>
          </a:p>
        </p:txBody>
      </p:sp>
      <p:sp>
        <p:nvSpPr>
          <p:cNvPr id="5" name="灯片编号占位符 4"/>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40"/>
            </a:lvl1pPr>
          </a:lstStyle>
          <a:p>
            <a:pPr fontAlgn="base"/>
            <a:fld id="{8D4E0FC9-F1F8-4FAE-9988-3BA365CFD46F}" type="slidenum">
              <a:rPr lang="zh-CN" altLang="en-US" sz="1240" strike="noStrike" noProof="1" smtClean="0">
                <a:latin typeface="Arial" panose="020B0604020202020204" pitchFamily="34" charset="0"/>
                <a:ea typeface="Arial" panose="020B0604020202020204" pitchFamily="34" charset="0"/>
                <a:cs typeface="+mn-ea"/>
              </a:rPr>
              <a:t>‹#›</a:t>
            </a:fld>
            <a:endParaRPr lang="zh-CN" altLang="en-US" strike="noStrike" noProof="1"/>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p:cNvSpPr>
          <p:nvPr>
            <p:ph type="hdr" sz="quarter"/>
          </p:nvPr>
        </p:nvSpPr>
        <p:spPr>
          <a:xfrm>
            <a:off x="0" y="0"/>
            <a:ext cx="3074988" cy="511175"/>
          </a:xfrm>
          <a:prstGeom prst="rect">
            <a:avLst/>
          </a:prstGeom>
          <a:noFill/>
          <a:ln w="9525">
            <a:noFill/>
            <a:miter/>
          </a:ln>
        </p:spPr>
        <p:txBody>
          <a:bodyPr anchor="t"/>
          <a:lstStyle/>
          <a:p>
            <a:pPr lvl="0" fontAlgn="base"/>
            <a:endParaRPr lang="zh-CN" altLang="en-US" sz="1200" strike="noStrike" noProof="1">
              <a:ea typeface="宋体" panose="02010600030101010101" pitchFamily="2" charset="-122"/>
            </a:endParaRPr>
          </a:p>
        </p:txBody>
      </p:sp>
      <p:sp>
        <p:nvSpPr>
          <p:cNvPr id="5123" name="Rectangle 3"/>
          <p:cNvSpPr>
            <a:spLocks noGrp="1"/>
          </p:cNvSpPr>
          <p:nvPr>
            <p:ph type="dt"/>
          </p:nvPr>
        </p:nvSpPr>
        <p:spPr>
          <a:xfrm>
            <a:off x="4021138" y="0"/>
            <a:ext cx="3076575" cy="511175"/>
          </a:xfrm>
          <a:prstGeom prst="rect">
            <a:avLst/>
          </a:prstGeom>
          <a:noFill/>
          <a:ln w="9525">
            <a:noFill/>
            <a:miter/>
          </a:ln>
        </p:spPr>
        <p:txBody>
          <a:bodyPr anchor="t"/>
          <a:lstStyle/>
          <a:p>
            <a:pPr lvl="0" algn="r" fontAlgn="base"/>
            <a:fld id="{BB962C8B-B14F-4D97-AF65-F5344CB8AC3E}" type="datetimeFigureOut">
              <a:rPr lang="zh-CN" altLang="en-US" sz="1200" strike="noStrike" noProof="1" dirty="0">
                <a:latin typeface="Arial" panose="020B0604020202020204" pitchFamily="34" charset="0"/>
                <a:ea typeface="宋体" panose="02010600030101010101" pitchFamily="2" charset="-122"/>
                <a:cs typeface="+mn-ea"/>
              </a:rPr>
              <a:t>2019/10/27</a:t>
            </a:fld>
            <a:endParaRPr lang="zh-CN" altLang="en-US" sz="1200" strike="noStrike" noProof="1">
              <a:latin typeface="Arial" panose="020B0604020202020204" pitchFamily="34" charset="0"/>
              <a:ea typeface="宋体" panose="02010600030101010101" pitchFamily="2" charset="-122"/>
            </a:endParaRPr>
          </a:p>
        </p:txBody>
      </p:sp>
      <p:sp>
        <p:nvSpPr>
          <p:cNvPr id="6148" name="Rectangle 4"/>
          <p:cNvSpPr>
            <a:spLocks noGrp="1" noRot="1" noChangeAspect="1"/>
          </p:cNvSpPr>
          <p:nvPr>
            <p:ph type="sldImg"/>
          </p:nvPr>
        </p:nvSpPr>
        <p:spPr>
          <a:xfrm>
            <a:off x="1182688" y="766763"/>
            <a:ext cx="4732337" cy="3838575"/>
          </a:xfrm>
          <a:prstGeom prst="rect">
            <a:avLst/>
          </a:prstGeom>
          <a:noFill/>
          <a:ln w="9525">
            <a:noFill/>
          </a:ln>
        </p:spPr>
      </p:sp>
      <p:sp>
        <p:nvSpPr>
          <p:cNvPr id="6149" name="Rectangle 5"/>
          <p:cNvSpPr>
            <a:spLocks noGrp="1"/>
          </p:cNvSpPr>
          <p:nvPr>
            <p:ph type="body" sz="quarter"/>
          </p:nvPr>
        </p:nvSpPr>
        <p:spPr>
          <a:xfrm>
            <a:off x="709613" y="4860925"/>
            <a:ext cx="5678487" cy="4606925"/>
          </a:xfrm>
          <a:prstGeom prst="rect">
            <a:avLst/>
          </a:prstGeom>
          <a:noFill/>
          <a:ln w="9525">
            <a:noFill/>
          </a:ln>
        </p:spPr>
        <p:txBody>
          <a:bodyPr anchor="ctr"/>
          <a:lstStyle/>
          <a:p>
            <a:pPr lvl="0" indent="0"/>
            <a:r>
              <a:rPr lang="zh-CN" altLang="en-US" dirty="0"/>
              <a:t>单击此处编辑母版文本样式</a:t>
            </a:r>
          </a:p>
          <a:p>
            <a:pPr lvl="1" indent="0"/>
            <a:r>
              <a:rPr lang="zh-CN" altLang="en-US" dirty="0"/>
              <a:t>第二级</a:t>
            </a:r>
          </a:p>
          <a:p>
            <a:pPr lvl="2" indent="0"/>
            <a:r>
              <a:rPr lang="zh-CN" altLang="en-US" dirty="0"/>
              <a:t>第三级</a:t>
            </a:r>
          </a:p>
          <a:p>
            <a:pPr lvl="3" indent="0"/>
            <a:r>
              <a:rPr lang="zh-CN" altLang="en-US" dirty="0"/>
              <a:t>第四级</a:t>
            </a:r>
          </a:p>
          <a:p>
            <a:pPr lvl="4" indent="0"/>
            <a:r>
              <a:rPr lang="zh-CN" altLang="en-US" dirty="0"/>
              <a:t>第五级</a:t>
            </a:r>
          </a:p>
        </p:txBody>
      </p:sp>
      <p:sp>
        <p:nvSpPr>
          <p:cNvPr id="5126" name="Rectangle 6"/>
          <p:cNvSpPr>
            <a:spLocks noGrp="1"/>
          </p:cNvSpPr>
          <p:nvPr>
            <p:ph type="ftr" sz="quarter"/>
          </p:nvPr>
        </p:nvSpPr>
        <p:spPr>
          <a:xfrm>
            <a:off x="0" y="9721850"/>
            <a:ext cx="3074988" cy="511175"/>
          </a:xfrm>
          <a:prstGeom prst="rect">
            <a:avLst/>
          </a:prstGeom>
          <a:noFill/>
          <a:ln w="9525">
            <a:noFill/>
            <a:miter/>
          </a:ln>
        </p:spPr>
        <p:txBody>
          <a:bodyPr anchor="b"/>
          <a:lstStyle/>
          <a:p>
            <a:pPr lvl="0" fontAlgn="base"/>
            <a:endParaRPr lang="en-US" altLang="x-none" sz="1200" strike="noStrike" noProof="1">
              <a:ea typeface="宋体" panose="02010600030101010101" pitchFamily="2" charset="-122"/>
            </a:endParaRPr>
          </a:p>
        </p:txBody>
      </p:sp>
      <p:sp>
        <p:nvSpPr>
          <p:cNvPr id="5127" name="Rectangle 7"/>
          <p:cNvSpPr>
            <a:spLocks noGrp="1"/>
          </p:cNvSpPr>
          <p:nvPr>
            <p:ph type="sldNum" sz="quarter"/>
          </p:nvPr>
        </p:nvSpPr>
        <p:spPr>
          <a:xfrm>
            <a:off x="4021138" y="9721850"/>
            <a:ext cx="3076575" cy="511175"/>
          </a:xfrm>
          <a:prstGeom prst="rect">
            <a:avLst/>
          </a:prstGeom>
          <a:noFill/>
          <a:ln w="9525">
            <a:noFill/>
            <a:miter/>
          </a:ln>
        </p:spPr>
        <p:txBody>
          <a:bodyPr anchor="b"/>
          <a:lstStyle/>
          <a:p>
            <a:pPr lvl="0" algn="r" fontAlgn="base"/>
            <a:fld id="{9A0DB2DC-4C9A-4742-B13C-FB6460FD3503}" type="slidenum">
              <a:rPr lang="zh-CN" altLang="en-US" sz="1200" strike="noStrike" noProof="1" dirty="0">
                <a:latin typeface="Arial" panose="020B0604020202020204" pitchFamily="34" charset="0"/>
                <a:ea typeface="宋体" panose="02010600030101010101" pitchFamily="2" charset="-122"/>
                <a:cs typeface="+mn-ea"/>
              </a:rPr>
              <a:t>‹#›</a:t>
            </a:fld>
            <a:endParaRPr lang="en-US" altLang="x-none" sz="1200" strike="noStrike" noProof="1">
              <a:latin typeface="Arial" panose="020B0604020202020204" pitchFamily="34" charset="0"/>
              <a:ea typeface="宋体" panose="02010600030101010101" pitchFamily="2" charset="-122"/>
            </a:endParaRPr>
          </a:p>
        </p:txBody>
      </p:sp>
    </p:spTree>
  </p:cSld>
  <p:clrMap bg1="lt1" tx1="dk1" bg2="lt2" tx2="dk2" accent1="accent1" accent2="accent2" accent3="accent3" accent4="accent4" accent5="accent5" accent6="accent6" hlink="hlink" folHlink="folHlink"/>
  <p:hf sldNum="0" hdr="0" ftr="0" dt="0"/>
  <p:notesStyle>
    <a:lvl1pPr marL="0" lvl="0" indent="0" algn="l" defTabSz="914400" eaLnBrk="1" fontAlgn="base" latinLnBrk="0" hangingPunct="1">
      <a:spcBef>
        <a:spcPct val="0"/>
      </a:spcBef>
      <a:spcAft>
        <a:spcPct val="0"/>
      </a:spcAft>
      <a:buNone/>
      <a:defRPr sz="1200" kern="1200">
        <a:latin typeface="+mn-lt"/>
        <a:ea typeface="+mn-ea"/>
        <a:cs typeface="+mn-cs"/>
      </a:defRPr>
    </a:lvl1pPr>
    <a:lvl2pPr marL="0" lvl="1" indent="0" algn="l" defTabSz="914400" eaLnBrk="1" fontAlgn="base" latinLnBrk="0" hangingPunct="1">
      <a:spcBef>
        <a:spcPct val="0"/>
      </a:spcBef>
      <a:spcAft>
        <a:spcPct val="0"/>
      </a:spcAft>
      <a:buNone/>
      <a:defRPr sz="1200" kern="1200">
        <a:latin typeface="+mn-lt"/>
        <a:ea typeface="+mn-ea"/>
        <a:cs typeface="+mn-cs"/>
      </a:defRPr>
    </a:lvl2pPr>
    <a:lvl3pPr marL="0" lvl="2" indent="0" algn="l" defTabSz="914400" eaLnBrk="1" fontAlgn="base" latinLnBrk="0" hangingPunct="1">
      <a:spcBef>
        <a:spcPct val="0"/>
      </a:spcBef>
      <a:spcAft>
        <a:spcPct val="0"/>
      </a:spcAft>
      <a:buNone/>
      <a:defRPr sz="1200" kern="1200">
        <a:latin typeface="+mn-lt"/>
        <a:ea typeface="+mn-ea"/>
        <a:cs typeface="+mn-cs"/>
      </a:defRPr>
    </a:lvl3pPr>
    <a:lvl4pPr marL="0" lvl="3" indent="0" algn="l" defTabSz="914400" eaLnBrk="1" fontAlgn="base" latinLnBrk="0" hangingPunct="1">
      <a:spcBef>
        <a:spcPct val="0"/>
      </a:spcBef>
      <a:spcAft>
        <a:spcPct val="0"/>
      </a:spcAft>
      <a:buNone/>
      <a:defRPr sz="1200" kern="1200">
        <a:latin typeface="+mn-lt"/>
        <a:ea typeface="+mn-ea"/>
        <a:cs typeface="+mn-cs"/>
      </a:defRPr>
    </a:lvl4pPr>
    <a:lvl5pPr marL="0" lvl="4" indent="0" algn="l" defTabSz="914400" eaLnBrk="1" fontAlgn="base" latinLnBrk="0" hangingPunct="1">
      <a:spcBef>
        <a:spcPct val="0"/>
      </a:spcBef>
      <a:spcAft>
        <a:spcPct val="0"/>
      </a:spcAft>
      <a:buNone/>
      <a:defRPr sz="1200" kern="1200">
        <a:latin typeface="+mn-lt"/>
        <a:ea typeface="+mn-ea"/>
        <a:cs typeface="+mn-cs"/>
      </a:defRPr>
    </a:lvl5pPr>
    <a:lvl6pPr marL="2286000" lvl="5" indent="0" algn="l" defTabSz="914400" eaLnBrk="1" fontAlgn="base" latinLnBrk="0" hangingPunct="1">
      <a:spcBef>
        <a:spcPct val="0"/>
      </a:spcBef>
      <a:spcAft>
        <a:spcPct val="0"/>
      </a:spcAft>
      <a:buNone/>
      <a:defRPr sz="1200" kern="1200">
        <a:latin typeface="+mn-lt"/>
        <a:ea typeface="+mn-ea"/>
        <a:cs typeface="+mn-cs"/>
      </a:defRPr>
    </a:lvl6pPr>
    <a:lvl7pPr marL="2743200" lvl="6" indent="0" algn="l" defTabSz="914400" eaLnBrk="1" fontAlgn="base" latinLnBrk="0" hangingPunct="1">
      <a:spcBef>
        <a:spcPct val="0"/>
      </a:spcBef>
      <a:spcAft>
        <a:spcPct val="0"/>
      </a:spcAft>
      <a:buNone/>
      <a:defRPr sz="1200" kern="1200">
        <a:latin typeface="+mn-lt"/>
        <a:ea typeface="+mn-ea"/>
        <a:cs typeface="+mn-cs"/>
      </a:defRPr>
    </a:lvl7pPr>
    <a:lvl8pPr marL="3200400" lvl="7" indent="0" algn="l" defTabSz="914400" eaLnBrk="1" fontAlgn="base" latinLnBrk="0" hangingPunct="1">
      <a:spcBef>
        <a:spcPct val="0"/>
      </a:spcBef>
      <a:spcAft>
        <a:spcPct val="0"/>
      </a:spcAft>
      <a:buNone/>
      <a:defRPr sz="1200" kern="1200">
        <a:latin typeface="+mn-lt"/>
        <a:ea typeface="+mn-ea"/>
        <a:cs typeface="+mn-cs"/>
      </a:defRPr>
    </a:lvl8pPr>
    <a:lvl9pPr marL="3657600" lvl="8" indent="0" algn="l" defTabSz="914400" eaLnBrk="1" fontAlgn="base" latinLnBrk="0" hangingPunct="1">
      <a:spcBef>
        <a:spcPct val="0"/>
      </a:spcBef>
      <a:spcAft>
        <a:spcPct val="0"/>
      </a:spcAft>
      <a:buNone/>
      <a:defRPr sz="1200" kern="1200">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a:prstGeom prst="rect">
            <a:avLst/>
          </a:prstGeom>
        </p:spPr>
        <p:txBody>
          <a:bodyPr anchor="b"/>
          <a:lstStyle>
            <a:lvl1pPr algn="ctr">
              <a:defRPr sz="4500"/>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1143000" y="3602038"/>
            <a:ext cx="6858000" cy="1655762"/>
          </a:xfrm>
          <a:prstGeom prst="rect">
            <a:avLst/>
          </a:prstGeo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a:t>单击此处编辑母版副标题样式</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a:prstGeom prst="rect">
            <a:avLst/>
          </a:prstGeom>
        </p:spPr>
        <p:txBody>
          <a:bodyPr vert="eaVert"/>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628650" y="365125"/>
            <a:ext cx="5800725" cy="5811838"/>
          </a:xfrm>
          <a:prstGeom prst="rect">
            <a:avLst/>
          </a:prstGeo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a:prstGeom prst="rect">
            <a:avLst/>
          </a:prstGeom>
        </p:spPr>
        <p:txBody>
          <a:bodyPr anchor="b"/>
          <a:lstStyle>
            <a:lvl1pPr algn="ctr">
              <a:defRPr sz="4500"/>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1143000" y="3602038"/>
            <a:ext cx="6858000" cy="1655762"/>
          </a:xfrm>
          <a:prstGeom prst="rect">
            <a:avLst/>
          </a:prstGeo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a:t>单击此处编辑母版副标题样式</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a:prstGeom prst="rect">
            <a:avLst/>
          </a:prstGeom>
        </p:spPr>
        <p:txBody>
          <a:bodyPr anchor="b"/>
          <a:lstStyle>
            <a:lvl1pPr algn="l">
              <a:defRPr sz="4500"/>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623888" y="4589463"/>
            <a:ext cx="7886700" cy="1500187"/>
          </a:xfrm>
          <a:prstGeom prst="rect">
            <a:avLst/>
          </a:prstGeom>
        </p:spPr>
        <p:txBody>
          <a:bodyPr/>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a:t>单击此处编辑母版文本样式</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a:t>单击此处编辑母版标题样式</a:t>
            </a:r>
          </a:p>
        </p:txBody>
      </p:sp>
      <p:sp>
        <p:nvSpPr>
          <p:cNvPr id="3" name="内容占位符 2"/>
          <p:cNvSpPr>
            <a:spLocks noGrp="1"/>
          </p:cNvSpPr>
          <p:nvPr>
            <p:ph sz="half" idx="1"/>
          </p:nvPr>
        </p:nvSpPr>
        <p:spPr>
          <a:xfrm>
            <a:off x="628650" y="1825625"/>
            <a:ext cx="3886200" cy="4351338"/>
          </a:xfrm>
          <a:prstGeom prst="rect">
            <a:avLst/>
          </a:prstGeo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内容占位符 3"/>
          <p:cNvSpPr>
            <a:spLocks noGrp="1"/>
          </p:cNvSpPr>
          <p:nvPr>
            <p:ph sz="half" idx="2"/>
          </p:nvPr>
        </p:nvSpPr>
        <p:spPr>
          <a:xfrm>
            <a:off x="4629150" y="1825625"/>
            <a:ext cx="3886200" cy="4351338"/>
          </a:xfrm>
          <a:prstGeom prst="rect">
            <a:avLst/>
          </a:prstGeo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970222"/>
          </a:xfrm>
          <a:prstGeom prst="rect">
            <a:avLst/>
          </a:prstGeom>
        </p:spPr>
        <p:txBody>
          <a:bodyPr/>
          <a:lstStyle>
            <a:lvl1pPr algn="ctr">
              <a:defRPr/>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944793" y="1567346"/>
            <a:ext cx="3526380" cy="710095"/>
          </a:xfrm>
          <a:prstGeom prst="rect">
            <a:avLst/>
          </a:prstGeom>
        </p:spPr>
        <p:txBody>
          <a:bodyPr anchor="ctr" anchorCtr="0">
            <a:norm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a:t>单击此处编辑母版文本样式</a:t>
            </a:r>
          </a:p>
        </p:txBody>
      </p:sp>
      <p:sp>
        <p:nvSpPr>
          <p:cNvPr id="4" name="内容占位符 3"/>
          <p:cNvSpPr>
            <a:spLocks noGrp="1"/>
          </p:cNvSpPr>
          <p:nvPr>
            <p:ph sz="half" idx="2"/>
          </p:nvPr>
        </p:nvSpPr>
        <p:spPr>
          <a:xfrm>
            <a:off x="944793" y="2338388"/>
            <a:ext cx="3526380" cy="3785964"/>
          </a:xfrm>
          <a:prstGeom prst="rect">
            <a:avLst/>
          </a:prstGeom>
        </p:spPr>
        <p:txBody>
          <a:bodyPr>
            <a:normAutofit/>
          </a:bodyPr>
          <a:lstStyle>
            <a:lvl1pPr>
              <a:defRPr sz="1800"/>
            </a:lvl1pPr>
            <a:lvl2pPr>
              <a:defRPr sz="1500"/>
            </a:lvl2pPr>
            <a:lvl3pPr>
              <a:defRPr sz="1350"/>
            </a:lvl3pPr>
            <a:lvl4pPr>
              <a:defRPr sz="1200"/>
            </a:lvl4pPr>
            <a:lvl5pPr>
              <a:defRPr sz="120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z="1350" strike="noStrike" noProof="1"/>
              <a:t>第三级</a:t>
            </a:r>
            <a:endParaRPr lang="zh-CN" altLang="en-US" strike="noStrike" noProof="1"/>
          </a:p>
          <a:p>
            <a:pPr lvl="3" fontAlgn="base"/>
            <a:r>
              <a:rPr lang="zh-CN" altLang="en-US" strike="noStrike" noProof="1"/>
              <a:t>第四级</a:t>
            </a:r>
          </a:p>
          <a:p>
            <a:pPr lvl="4" fontAlgn="base"/>
            <a:r>
              <a:rPr lang="zh-CN" altLang="en-US" strike="noStrike" noProof="1"/>
              <a:t>第五级</a:t>
            </a:r>
          </a:p>
        </p:txBody>
      </p:sp>
      <p:sp>
        <p:nvSpPr>
          <p:cNvPr id="5" name="文本占位符 4"/>
          <p:cNvSpPr>
            <a:spLocks noGrp="1"/>
          </p:cNvSpPr>
          <p:nvPr>
            <p:ph type="body" sz="quarter" idx="3"/>
          </p:nvPr>
        </p:nvSpPr>
        <p:spPr>
          <a:xfrm>
            <a:off x="4717212" y="1567346"/>
            <a:ext cx="3526381" cy="710095"/>
          </a:xfrm>
          <a:prstGeom prst="rect">
            <a:avLst/>
          </a:prstGeom>
        </p:spPr>
        <p:txBody>
          <a:bodyPr vert="horz" lIns="91440" tIns="45720" rIns="91440" bIns="45720" rtlCol="0" anchor="ctr" anchorCtr="0">
            <a:normAutofit/>
          </a:bodyPr>
          <a:lstStyle>
            <a:lvl1pPr marL="171450" indent="-171450">
              <a:buNone/>
              <a:defRPr lang="zh-CN" altLang="en-US" b="0" smtClean="0"/>
            </a:lvl1pPr>
          </a:lstStyle>
          <a:p>
            <a:pPr marL="0" lvl="0" indent="0" fontAlgn="base"/>
            <a:r>
              <a:rPr lang="zh-CN" altLang="en-US" strike="noStrike" noProof="1"/>
              <a:t>单击此处编辑母版文本样式</a:t>
            </a:r>
          </a:p>
        </p:txBody>
      </p:sp>
      <p:sp>
        <p:nvSpPr>
          <p:cNvPr id="6" name="内容占位符 5"/>
          <p:cNvSpPr>
            <a:spLocks noGrp="1"/>
          </p:cNvSpPr>
          <p:nvPr>
            <p:ph sz="quarter" idx="4"/>
          </p:nvPr>
        </p:nvSpPr>
        <p:spPr>
          <a:xfrm>
            <a:off x="4717212" y="2357460"/>
            <a:ext cx="3526381" cy="3766892"/>
          </a:xfrm>
          <a:prstGeom prst="rect">
            <a:avLst/>
          </a:prstGeom>
        </p:spPr>
        <p:txBody>
          <a:bodyPr>
            <a:normAutofit/>
          </a:bodyPr>
          <a:lstStyle>
            <a:lvl1pPr>
              <a:defRPr sz="1800"/>
            </a:lvl1pPr>
            <a:lvl2pPr>
              <a:defRPr sz="1500"/>
            </a:lvl2pPr>
            <a:lvl3pPr>
              <a:defRPr sz="1350"/>
            </a:lvl3pPr>
            <a:lvl4pPr>
              <a:defRPr sz="1200"/>
            </a:lvl4pPr>
            <a:lvl5pPr>
              <a:defRPr sz="120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z="1350" strike="noStrike" noProof="1"/>
              <a:t>第三级</a:t>
            </a:r>
            <a:endParaRPr lang="zh-CN" altLang="en-US" strike="noStrike" noProof="1"/>
          </a:p>
          <a:p>
            <a:pPr lvl="3" fontAlgn="base"/>
            <a:r>
              <a:rPr lang="zh-CN" altLang="en-US" strike="noStrike" noProof="1"/>
              <a:t>第四级</a:t>
            </a:r>
          </a:p>
          <a:p>
            <a:pPr lvl="4" fontAlgn="base"/>
            <a:r>
              <a:rPr lang="zh-CN" altLang="en-US" strike="noStrike" noProof="1"/>
              <a:t>第五级</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a:t>单击此处编辑母版标题样式</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a:prstGeom prst="rect">
            <a:avLst/>
          </a:prstGeom>
        </p:spPr>
        <p:txBody>
          <a:bodyPr anchor="b"/>
          <a:lstStyle>
            <a:lvl1pPr>
              <a:defRPr sz="2400"/>
            </a:lvl1pPr>
          </a:lstStyle>
          <a:p>
            <a:pPr fontAlgn="base"/>
            <a:r>
              <a:rPr lang="zh-CN" altLang="en-US" strike="noStrike" noProof="1"/>
              <a:t>单击此处编辑母版标题样式</a:t>
            </a:r>
          </a:p>
        </p:txBody>
      </p:sp>
      <p:sp>
        <p:nvSpPr>
          <p:cNvPr id="3" name="内容占位符 2"/>
          <p:cNvSpPr>
            <a:spLocks noGrp="1"/>
          </p:cNvSpPr>
          <p:nvPr>
            <p:ph idx="1"/>
          </p:nvPr>
        </p:nvSpPr>
        <p:spPr>
          <a:xfrm>
            <a:off x="3887391" y="987425"/>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文本占位符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95638" cy="1600200"/>
          </a:xfrm>
          <a:prstGeom prst="rect">
            <a:avLst/>
          </a:prstGeom>
        </p:spPr>
        <p:txBody>
          <a:bodyPr anchor="t" anchorCtr="0">
            <a:normAutofit/>
          </a:bodyPr>
          <a:lstStyle>
            <a:lvl1pPr>
              <a:defRPr sz="3000"/>
            </a:lvl1pPr>
          </a:lstStyle>
          <a:p>
            <a:pPr fontAlgn="base"/>
            <a:r>
              <a:rPr lang="zh-CN" altLang="en-US" strike="noStrike" noProof="1"/>
              <a:t>单击此处编辑母版标题样式</a:t>
            </a:r>
          </a:p>
        </p:txBody>
      </p:sp>
      <p:sp>
        <p:nvSpPr>
          <p:cNvPr id="3" name="图片占位符 2"/>
          <p:cNvSpPr>
            <a:spLocks noGrp="1"/>
          </p:cNvSpPr>
          <p:nvPr>
            <p:ph type="pic" idx="1"/>
          </p:nvPr>
        </p:nvSpPr>
        <p:spPr>
          <a:xfrm>
            <a:off x="4038600" y="457201"/>
            <a:ext cx="4477941" cy="540385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95638" cy="3811588"/>
          </a:xfrm>
          <a:prstGeom prst="rect">
            <a:avLst/>
          </a:prstGeo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a:t>单击此处编辑母版文本样式</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a:prstGeom prst="rect">
            <a:avLst/>
          </a:prstGeom>
        </p:spPr>
        <p:txBody>
          <a:bodyPr vert="eaVert"/>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628650" y="365125"/>
            <a:ext cx="5800725" cy="5811838"/>
          </a:xfrm>
          <a:prstGeom prst="rect">
            <a:avLst/>
          </a:prstGeo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a:prstGeom prst="rect">
            <a:avLst/>
          </a:prstGeom>
        </p:spPr>
        <p:txBody>
          <a:bodyPr anchor="b"/>
          <a:lstStyle>
            <a:lvl1pPr algn="ctr">
              <a:defRPr sz="4500"/>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1143000" y="3602038"/>
            <a:ext cx="6858000" cy="1655762"/>
          </a:xfrm>
          <a:prstGeom prst="rect">
            <a:avLst/>
          </a:prstGeo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a:t>单击此处编辑母版副标题样式</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a:prstGeom prst="rect">
            <a:avLst/>
          </a:prstGeom>
        </p:spPr>
        <p:txBody>
          <a:bodyPr anchor="b"/>
          <a:lstStyle>
            <a:lvl1pPr algn="l">
              <a:defRPr sz="4500"/>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623888" y="4589463"/>
            <a:ext cx="7886700" cy="1500187"/>
          </a:xfrm>
          <a:prstGeom prst="rect">
            <a:avLst/>
          </a:prstGeom>
        </p:spPr>
        <p:txBody>
          <a:bodyPr/>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a:t>单击此处编辑母版文本样式</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a:t>单击此处编辑母版标题样式</a:t>
            </a:r>
          </a:p>
        </p:txBody>
      </p:sp>
      <p:sp>
        <p:nvSpPr>
          <p:cNvPr id="3" name="内容占位符 2"/>
          <p:cNvSpPr>
            <a:spLocks noGrp="1"/>
          </p:cNvSpPr>
          <p:nvPr>
            <p:ph sz="half" idx="1"/>
          </p:nvPr>
        </p:nvSpPr>
        <p:spPr>
          <a:xfrm>
            <a:off x="628650" y="1825625"/>
            <a:ext cx="3886200" cy="4351338"/>
          </a:xfrm>
          <a:prstGeom prst="rect">
            <a:avLst/>
          </a:prstGeo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内容占位符 3"/>
          <p:cNvSpPr>
            <a:spLocks noGrp="1"/>
          </p:cNvSpPr>
          <p:nvPr>
            <p:ph sz="half" idx="2"/>
          </p:nvPr>
        </p:nvSpPr>
        <p:spPr>
          <a:xfrm>
            <a:off x="4629150" y="1825625"/>
            <a:ext cx="3886200" cy="4351338"/>
          </a:xfrm>
          <a:prstGeom prst="rect">
            <a:avLst/>
          </a:prstGeo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970222"/>
          </a:xfrm>
          <a:prstGeom prst="rect">
            <a:avLst/>
          </a:prstGeom>
        </p:spPr>
        <p:txBody>
          <a:bodyPr/>
          <a:lstStyle>
            <a:lvl1pPr algn="ctr">
              <a:defRPr/>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944793" y="1567346"/>
            <a:ext cx="3526380" cy="710095"/>
          </a:xfrm>
          <a:prstGeom prst="rect">
            <a:avLst/>
          </a:prstGeom>
        </p:spPr>
        <p:txBody>
          <a:bodyPr anchor="ctr" anchorCtr="0">
            <a:norm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a:t>单击此处编辑母版文本样式</a:t>
            </a:r>
          </a:p>
        </p:txBody>
      </p:sp>
      <p:sp>
        <p:nvSpPr>
          <p:cNvPr id="4" name="内容占位符 3"/>
          <p:cNvSpPr>
            <a:spLocks noGrp="1"/>
          </p:cNvSpPr>
          <p:nvPr>
            <p:ph sz="half" idx="2"/>
          </p:nvPr>
        </p:nvSpPr>
        <p:spPr>
          <a:xfrm>
            <a:off x="944793" y="2338388"/>
            <a:ext cx="3526380" cy="3785964"/>
          </a:xfrm>
          <a:prstGeom prst="rect">
            <a:avLst/>
          </a:prstGeom>
        </p:spPr>
        <p:txBody>
          <a:bodyPr>
            <a:normAutofit/>
          </a:bodyPr>
          <a:lstStyle>
            <a:lvl1pPr>
              <a:defRPr sz="1800"/>
            </a:lvl1pPr>
            <a:lvl2pPr>
              <a:defRPr sz="1500"/>
            </a:lvl2pPr>
            <a:lvl3pPr>
              <a:defRPr sz="1350"/>
            </a:lvl3pPr>
            <a:lvl4pPr>
              <a:defRPr sz="1200"/>
            </a:lvl4pPr>
            <a:lvl5pPr>
              <a:defRPr sz="120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z="1350" strike="noStrike" noProof="1"/>
              <a:t>第三级</a:t>
            </a:r>
            <a:endParaRPr lang="zh-CN" altLang="en-US" strike="noStrike" noProof="1"/>
          </a:p>
          <a:p>
            <a:pPr lvl="3" fontAlgn="base"/>
            <a:r>
              <a:rPr lang="zh-CN" altLang="en-US" strike="noStrike" noProof="1"/>
              <a:t>第四级</a:t>
            </a:r>
          </a:p>
          <a:p>
            <a:pPr lvl="4" fontAlgn="base"/>
            <a:r>
              <a:rPr lang="zh-CN" altLang="en-US" strike="noStrike" noProof="1"/>
              <a:t>第五级</a:t>
            </a:r>
          </a:p>
        </p:txBody>
      </p:sp>
      <p:sp>
        <p:nvSpPr>
          <p:cNvPr id="5" name="文本占位符 4"/>
          <p:cNvSpPr>
            <a:spLocks noGrp="1"/>
          </p:cNvSpPr>
          <p:nvPr>
            <p:ph type="body" sz="quarter" idx="3"/>
          </p:nvPr>
        </p:nvSpPr>
        <p:spPr>
          <a:xfrm>
            <a:off x="4717212" y="1567346"/>
            <a:ext cx="3526381" cy="710095"/>
          </a:xfrm>
          <a:prstGeom prst="rect">
            <a:avLst/>
          </a:prstGeom>
        </p:spPr>
        <p:txBody>
          <a:bodyPr vert="horz" lIns="91440" tIns="45720" rIns="91440" bIns="45720" rtlCol="0" anchor="ctr" anchorCtr="0">
            <a:normAutofit/>
          </a:bodyPr>
          <a:lstStyle>
            <a:lvl1pPr marL="171450" indent="-171450">
              <a:buNone/>
              <a:defRPr lang="zh-CN" altLang="en-US" b="0" smtClean="0"/>
            </a:lvl1pPr>
          </a:lstStyle>
          <a:p>
            <a:pPr marL="0" lvl="0" indent="0" fontAlgn="base"/>
            <a:r>
              <a:rPr lang="zh-CN" altLang="en-US" strike="noStrike" noProof="1"/>
              <a:t>单击此处编辑母版文本样式</a:t>
            </a:r>
          </a:p>
        </p:txBody>
      </p:sp>
      <p:sp>
        <p:nvSpPr>
          <p:cNvPr id="6" name="内容占位符 5"/>
          <p:cNvSpPr>
            <a:spLocks noGrp="1"/>
          </p:cNvSpPr>
          <p:nvPr>
            <p:ph sz="quarter" idx="4"/>
          </p:nvPr>
        </p:nvSpPr>
        <p:spPr>
          <a:xfrm>
            <a:off x="4717212" y="2357460"/>
            <a:ext cx="3526381" cy="3766892"/>
          </a:xfrm>
          <a:prstGeom prst="rect">
            <a:avLst/>
          </a:prstGeom>
        </p:spPr>
        <p:txBody>
          <a:bodyPr>
            <a:normAutofit/>
          </a:bodyPr>
          <a:lstStyle>
            <a:lvl1pPr>
              <a:defRPr sz="1800"/>
            </a:lvl1pPr>
            <a:lvl2pPr>
              <a:defRPr sz="1500"/>
            </a:lvl2pPr>
            <a:lvl3pPr>
              <a:defRPr sz="1350"/>
            </a:lvl3pPr>
            <a:lvl4pPr>
              <a:defRPr sz="1200"/>
            </a:lvl4pPr>
            <a:lvl5pPr>
              <a:defRPr sz="120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z="1350" strike="noStrike" noProof="1"/>
              <a:t>第三级</a:t>
            </a:r>
            <a:endParaRPr lang="zh-CN" altLang="en-US" strike="noStrike" noProof="1"/>
          </a:p>
          <a:p>
            <a:pPr lvl="3" fontAlgn="base"/>
            <a:r>
              <a:rPr lang="zh-CN" altLang="en-US" strike="noStrike" noProof="1"/>
              <a:t>第四级</a:t>
            </a:r>
          </a:p>
          <a:p>
            <a:pPr lvl="4" fontAlgn="base"/>
            <a:r>
              <a:rPr lang="zh-CN" altLang="en-US" strike="noStrike" noProof="1"/>
              <a:t>第五级</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a:t>单击此处编辑母版标题样式</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a:prstGeom prst="rect">
            <a:avLst/>
          </a:prstGeom>
        </p:spPr>
        <p:txBody>
          <a:bodyPr anchor="b"/>
          <a:lstStyle>
            <a:lvl1pPr algn="l">
              <a:defRPr sz="4500"/>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623888" y="4589463"/>
            <a:ext cx="7886700" cy="1500187"/>
          </a:xfrm>
          <a:prstGeom prst="rect">
            <a:avLst/>
          </a:prstGeom>
        </p:spPr>
        <p:txBody>
          <a:bodyPr/>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a:t>单击此处编辑母版文本样式</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a:prstGeom prst="rect">
            <a:avLst/>
          </a:prstGeom>
        </p:spPr>
        <p:txBody>
          <a:bodyPr anchor="b"/>
          <a:lstStyle>
            <a:lvl1pPr>
              <a:defRPr sz="2400"/>
            </a:lvl1pPr>
          </a:lstStyle>
          <a:p>
            <a:pPr fontAlgn="base"/>
            <a:r>
              <a:rPr lang="zh-CN" altLang="en-US" strike="noStrike" noProof="1"/>
              <a:t>单击此处编辑母版标题样式</a:t>
            </a:r>
          </a:p>
        </p:txBody>
      </p:sp>
      <p:sp>
        <p:nvSpPr>
          <p:cNvPr id="3" name="内容占位符 2"/>
          <p:cNvSpPr>
            <a:spLocks noGrp="1"/>
          </p:cNvSpPr>
          <p:nvPr>
            <p:ph idx="1"/>
          </p:nvPr>
        </p:nvSpPr>
        <p:spPr>
          <a:xfrm>
            <a:off x="3887391" y="987425"/>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文本占位符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a:t>单击此处编辑母版文本样式</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95638" cy="1600200"/>
          </a:xfrm>
          <a:prstGeom prst="rect">
            <a:avLst/>
          </a:prstGeom>
        </p:spPr>
        <p:txBody>
          <a:bodyPr anchor="t" anchorCtr="0">
            <a:normAutofit/>
          </a:bodyPr>
          <a:lstStyle>
            <a:lvl1pPr>
              <a:defRPr sz="3000"/>
            </a:lvl1pPr>
          </a:lstStyle>
          <a:p>
            <a:pPr fontAlgn="base"/>
            <a:r>
              <a:rPr lang="zh-CN" altLang="en-US" strike="noStrike" noProof="1"/>
              <a:t>单击此处编辑母版标题样式</a:t>
            </a:r>
          </a:p>
        </p:txBody>
      </p:sp>
      <p:sp>
        <p:nvSpPr>
          <p:cNvPr id="3" name="图片占位符 2"/>
          <p:cNvSpPr>
            <a:spLocks noGrp="1"/>
          </p:cNvSpPr>
          <p:nvPr>
            <p:ph type="pic" idx="1"/>
          </p:nvPr>
        </p:nvSpPr>
        <p:spPr>
          <a:xfrm>
            <a:off x="4038600" y="457201"/>
            <a:ext cx="4477941" cy="540385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95638" cy="3811588"/>
          </a:xfrm>
          <a:prstGeom prst="rect">
            <a:avLst/>
          </a:prstGeo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a:t>单击此处编辑母版文本样式</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a:prstGeom prst="rect">
            <a:avLst/>
          </a:prstGeom>
        </p:spPr>
        <p:txBody>
          <a:bodyPr vert="eaVert"/>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628650" y="365125"/>
            <a:ext cx="5800725" cy="5811838"/>
          </a:xfrm>
          <a:prstGeom prst="rect">
            <a:avLst/>
          </a:prstGeo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文本占位符 2"/>
          <p:cNvSpPr>
            <a:spLocks noGrp="1"/>
          </p:cNvSpPr>
          <p:nvPr>
            <p:ph type="body" sz="half" idx="1"/>
          </p:nvPr>
        </p:nvSpPr>
        <p:spPr>
          <a:xfrm>
            <a:off x="628650" y="1825625"/>
            <a:ext cx="3886200" cy="4351338"/>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内容占位符 3"/>
          <p:cNvSpPr>
            <a:spLocks noGrp="1"/>
          </p:cNvSpPr>
          <p:nvPr>
            <p:ph sz="quarter" idx="2"/>
          </p:nvPr>
        </p:nvSpPr>
        <p:spPr>
          <a:xfrm>
            <a:off x="4629150" y="1825625"/>
            <a:ext cx="3886200" cy="2098675"/>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内容占位符 4"/>
          <p:cNvSpPr>
            <a:spLocks noGrp="1"/>
          </p:cNvSpPr>
          <p:nvPr>
            <p:ph sz="quarter" idx="3"/>
          </p:nvPr>
        </p:nvSpPr>
        <p:spPr>
          <a:xfrm>
            <a:off x="4629150" y="4076700"/>
            <a:ext cx="3886200" cy="2100263"/>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a:t>单击此处编辑母版副标题样式</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a:t>单击此处编辑母版副标题样式</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内容占位符 3"/>
          <p:cNvSpPr>
            <a:spLocks noGrp="1"/>
          </p:cNvSpPr>
          <p:nvPr>
            <p:ph sz="quarter" idx="2"/>
          </p:nvPr>
        </p:nvSpPr>
        <p:spPr>
          <a:xfrm>
            <a:off x="4629150" y="1825625"/>
            <a:ext cx="3886200" cy="2098675"/>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内容占位符 4"/>
          <p:cNvSpPr>
            <a:spLocks noGrp="1"/>
          </p:cNvSpPr>
          <p:nvPr>
            <p:ph sz="quarter" idx="3"/>
          </p:nvPr>
        </p:nvSpPr>
        <p:spPr>
          <a:xfrm>
            <a:off x="4629150" y="4076700"/>
            <a:ext cx="3886200" cy="2100263"/>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Default">
    <p:spTree>
      <p:nvGrpSpPr>
        <p:cNvPr id="1" name=""/>
        <p:cNvGrpSpPr/>
        <p:nvPr/>
      </p:nvGrpSpPr>
      <p:grpSpPr>
        <a:xfrm>
          <a:off x="0" y="0"/>
          <a:ext cx="0" cy="0"/>
          <a:chOff x="0" y="0"/>
          <a:chExt cx="0" cy="0"/>
        </a:xfrm>
      </p:grpSpPr>
      <p:sp>
        <p:nvSpPr>
          <p:cNvPr id="14" name="Shape 14"/>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a:prstGeom prst="rect">
            <a:avLst/>
          </a:prstGeom>
        </p:spPr>
        <p:txBody>
          <a:bodyPr anchor="b"/>
          <a:lstStyle>
            <a:lvl1pPr algn="ctr">
              <a:defRPr sz="4500"/>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1143000" y="3602038"/>
            <a:ext cx="6858000" cy="1655762"/>
          </a:xfrm>
          <a:prstGeom prst="rect">
            <a:avLst/>
          </a:prstGeo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a:t>单击此处编辑母版副标题样式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a:t>单击此处编辑母版标题样式</a:t>
            </a:r>
          </a:p>
        </p:txBody>
      </p:sp>
      <p:sp>
        <p:nvSpPr>
          <p:cNvPr id="3" name="内容占位符 2"/>
          <p:cNvSpPr>
            <a:spLocks noGrp="1"/>
          </p:cNvSpPr>
          <p:nvPr>
            <p:ph sz="half" idx="1"/>
          </p:nvPr>
        </p:nvSpPr>
        <p:spPr>
          <a:xfrm>
            <a:off x="628650" y="1825625"/>
            <a:ext cx="3886200" cy="4351338"/>
          </a:xfrm>
          <a:prstGeom prst="rect">
            <a:avLst/>
          </a:prstGeo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内容占位符 3"/>
          <p:cNvSpPr>
            <a:spLocks noGrp="1"/>
          </p:cNvSpPr>
          <p:nvPr>
            <p:ph sz="half" idx="2"/>
          </p:nvPr>
        </p:nvSpPr>
        <p:spPr>
          <a:xfrm>
            <a:off x="4629150" y="1825625"/>
            <a:ext cx="3886200" cy="4351338"/>
          </a:xfrm>
          <a:prstGeom prst="rect">
            <a:avLst/>
          </a:prstGeo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a:prstGeom prst="rect">
            <a:avLst/>
          </a:prstGeom>
        </p:spPr>
        <p:txBody>
          <a:bodyPr anchor="b"/>
          <a:lstStyle>
            <a:lvl1pPr algn="l">
              <a:defRPr sz="4500"/>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623888" y="4589463"/>
            <a:ext cx="7886700" cy="1500187"/>
          </a:xfrm>
          <a:prstGeom prst="rect">
            <a:avLst/>
          </a:prstGeom>
        </p:spPr>
        <p:txBody>
          <a:bodyPr/>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a:t>单击此处编辑母版文本样式</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a:t>单击此处编辑母版标题样式</a:t>
            </a:r>
          </a:p>
        </p:txBody>
      </p:sp>
      <p:sp>
        <p:nvSpPr>
          <p:cNvPr id="3" name="内容占位符 2"/>
          <p:cNvSpPr>
            <a:spLocks noGrp="1"/>
          </p:cNvSpPr>
          <p:nvPr>
            <p:ph sz="half" idx="1"/>
          </p:nvPr>
        </p:nvSpPr>
        <p:spPr>
          <a:xfrm>
            <a:off x="628650" y="1825625"/>
            <a:ext cx="3886200" cy="4351338"/>
          </a:xfrm>
          <a:prstGeom prst="rect">
            <a:avLst/>
          </a:prstGeo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内容占位符 3"/>
          <p:cNvSpPr>
            <a:spLocks noGrp="1"/>
          </p:cNvSpPr>
          <p:nvPr>
            <p:ph sz="half" idx="2"/>
          </p:nvPr>
        </p:nvSpPr>
        <p:spPr>
          <a:xfrm>
            <a:off x="4629150" y="1825625"/>
            <a:ext cx="3886200" cy="4351338"/>
          </a:xfrm>
          <a:prstGeom prst="rect">
            <a:avLst/>
          </a:prstGeo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970222"/>
          </a:xfrm>
          <a:prstGeom prst="rect">
            <a:avLst/>
          </a:prstGeom>
        </p:spPr>
        <p:txBody>
          <a:bodyPr/>
          <a:lstStyle>
            <a:lvl1pPr algn="ctr">
              <a:defRPr/>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944793" y="1567346"/>
            <a:ext cx="3526380" cy="710095"/>
          </a:xfrm>
          <a:prstGeom prst="rect">
            <a:avLst/>
          </a:prstGeom>
        </p:spPr>
        <p:txBody>
          <a:bodyPr anchor="ctr" anchorCtr="0">
            <a:norm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a:t>单击此处编辑母版文本样式</a:t>
            </a:r>
          </a:p>
        </p:txBody>
      </p:sp>
      <p:sp>
        <p:nvSpPr>
          <p:cNvPr id="4" name="内容占位符 3"/>
          <p:cNvSpPr>
            <a:spLocks noGrp="1"/>
          </p:cNvSpPr>
          <p:nvPr>
            <p:ph sz="half" idx="2"/>
          </p:nvPr>
        </p:nvSpPr>
        <p:spPr>
          <a:xfrm>
            <a:off x="944793" y="2338388"/>
            <a:ext cx="3526380" cy="3785964"/>
          </a:xfrm>
          <a:prstGeom prst="rect">
            <a:avLst/>
          </a:prstGeom>
        </p:spPr>
        <p:txBody>
          <a:bodyPr>
            <a:normAutofit/>
          </a:bodyPr>
          <a:lstStyle>
            <a:lvl1pPr>
              <a:defRPr sz="1800"/>
            </a:lvl1pPr>
            <a:lvl2pPr>
              <a:defRPr sz="1500"/>
            </a:lvl2pPr>
            <a:lvl3pPr>
              <a:defRPr sz="1350"/>
            </a:lvl3pPr>
            <a:lvl4pPr>
              <a:defRPr sz="1200"/>
            </a:lvl4pPr>
            <a:lvl5pPr>
              <a:defRPr sz="120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z="1350" strike="noStrike" noProof="1"/>
              <a:t>第三级</a:t>
            </a:r>
            <a:endParaRPr lang="zh-CN" altLang="en-US" strike="noStrike" noProof="1"/>
          </a:p>
          <a:p>
            <a:pPr lvl="3" fontAlgn="base"/>
            <a:r>
              <a:rPr lang="zh-CN" altLang="en-US" strike="noStrike" noProof="1"/>
              <a:t>第四级</a:t>
            </a:r>
          </a:p>
          <a:p>
            <a:pPr lvl="4" fontAlgn="base"/>
            <a:r>
              <a:rPr lang="zh-CN" altLang="en-US" strike="noStrike" noProof="1"/>
              <a:t>第五级</a:t>
            </a:r>
          </a:p>
        </p:txBody>
      </p:sp>
      <p:sp>
        <p:nvSpPr>
          <p:cNvPr id="5" name="文本占位符 4"/>
          <p:cNvSpPr>
            <a:spLocks noGrp="1"/>
          </p:cNvSpPr>
          <p:nvPr>
            <p:ph type="body" sz="quarter" idx="3"/>
          </p:nvPr>
        </p:nvSpPr>
        <p:spPr>
          <a:xfrm>
            <a:off x="4717212" y="1567346"/>
            <a:ext cx="3526381" cy="710095"/>
          </a:xfrm>
          <a:prstGeom prst="rect">
            <a:avLst/>
          </a:prstGeom>
        </p:spPr>
        <p:txBody>
          <a:bodyPr vert="horz" lIns="91440" tIns="45720" rIns="91440" bIns="45720" rtlCol="0" anchor="ctr" anchorCtr="0">
            <a:normAutofit/>
          </a:bodyPr>
          <a:lstStyle>
            <a:lvl1pPr marL="171450" indent="-171450">
              <a:buNone/>
              <a:defRPr lang="zh-CN" altLang="en-US" b="0" smtClean="0"/>
            </a:lvl1pPr>
          </a:lstStyle>
          <a:p>
            <a:pPr marL="0" lvl="0" indent="0" fontAlgn="base"/>
            <a:r>
              <a:rPr lang="zh-CN" altLang="en-US" strike="noStrike" noProof="1"/>
              <a:t>单击此处编辑母版文本样式</a:t>
            </a:r>
          </a:p>
        </p:txBody>
      </p:sp>
      <p:sp>
        <p:nvSpPr>
          <p:cNvPr id="6" name="内容占位符 5"/>
          <p:cNvSpPr>
            <a:spLocks noGrp="1"/>
          </p:cNvSpPr>
          <p:nvPr>
            <p:ph sz="quarter" idx="4"/>
          </p:nvPr>
        </p:nvSpPr>
        <p:spPr>
          <a:xfrm>
            <a:off x="4717212" y="2357460"/>
            <a:ext cx="3526381" cy="3766892"/>
          </a:xfrm>
          <a:prstGeom prst="rect">
            <a:avLst/>
          </a:prstGeom>
        </p:spPr>
        <p:txBody>
          <a:bodyPr>
            <a:normAutofit/>
          </a:bodyPr>
          <a:lstStyle>
            <a:lvl1pPr>
              <a:defRPr sz="1800"/>
            </a:lvl1pPr>
            <a:lvl2pPr>
              <a:defRPr sz="1500"/>
            </a:lvl2pPr>
            <a:lvl3pPr>
              <a:defRPr sz="1350"/>
            </a:lvl3pPr>
            <a:lvl4pPr>
              <a:defRPr sz="1200"/>
            </a:lvl4pPr>
            <a:lvl5pPr>
              <a:defRPr sz="120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z="1350" strike="noStrike" noProof="1"/>
              <a:t>第三级</a:t>
            </a:r>
            <a:endParaRPr lang="zh-CN" altLang="en-US" strike="noStrike" noProof="1"/>
          </a:p>
          <a:p>
            <a:pPr lvl="3" fontAlgn="base"/>
            <a:r>
              <a:rPr lang="zh-CN" altLang="en-US" strike="noStrike" noProof="1"/>
              <a:t>第四级</a:t>
            </a:r>
          </a:p>
          <a:p>
            <a:pPr lvl="4" fontAlgn="base"/>
            <a:r>
              <a:rPr lang="zh-CN" altLang="en-US" strike="noStrike" noProof="1"/>
              <a:t>第五级</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a:t>单击此处编辑母版标题样式</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a:prstGeom prst="rect">
            <a:avLst/>
          </a:prstGeom>
        </p:spPr>
        <p:txBody>
          <a:bodyPr anchor="b"/>
          <a:lstStyle>
            <a:lvl1pPr>
              <a:defRPr sz="2400"/>
            </a:lvl1pPr>
          </a:lstStyle>
          <a:p>
            <a:pPr fontAlgn="base"/>
            <a:r>
              <a:rPr lang="zh-CN" altLang="en-US" strike="noStrike" noProof="1"/>
              <a:t>单击此处编辑母版标题样式</a:t>
            </a:r>
          </a:p>
        </p:txBody>
      </p:sp>
      <p:sp>
        <p:nvSpPr>
          <p:cNvPr id="3" name="内容占位符 2"/>
          <p:cNvSpPr>
            <a:spLocks noGrp="1"/>
          </p:cNvSpPr>
          <p:nvPr>
            <p:ph idx="1"/>
          </p:nvPr>
        </p:nvSpPr>
        <p:spPr>
          <a:xfrm>
            <a:off x="3887391" y="987425"/>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文本占位符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a:t>单击此处编辑母版文本样式</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95638" cy="1600200"/>
          </a:xfrm>
          <a:prstGeom prst="rect">
            <a:avLst/>
          </a:prstGeom>
        </p:spPr>
        <p:txBody>
          <a:bodyPr anchor="t" anchorCtr="0">
            <a:normAutofit/>
          </a:bodyPr>
          <a:lstStyle>
            <a:lvl1pPr>
              <a:defRPr sz="3000"/>
            </a:lvl1pPr>
          </a:lstStyle>
          <a:p>
            <a:pPr fontAlgn="base"/>
            <a:r>
              <a:rPr lang="zh-CN" altLang="en-US" strike="noStrike" noProof="1"/>
              <a:t>单击此处编辑母版标题样式</a:t>
            </a:r>
          </a:p>
        </p:txBody>
      </p:sp>
      <p:sp>
        <p:nvSpPr>
          <p:cNvPr id="3" name="图片占位符 2"/>
          <p:cNvSpPr>
            <a:spLocks noGrp="1"/>
          </p:cNvSpPr>
          <p:nvPr>
            <p:ph type="pic" idx="1"/>
          </p:nvPr>
        </p:nvSpPr>
        <p:spPr>
          <a:xfrm>
            <a:off x="4038600" y="457201"/>
            <a:ext cx="4477941" cy="540385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95638" cy="3811588"/>
          </a:xfrm>
          <a:prstGeom prst="rect">
            <a:avLst/>
          </a:prstGeo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a:t>单击此处编辑母版文本样式</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a:prstGeom prst="rect">
            <a:avLst/>
          </a:prstGeom>
        </p:spPr>
        <p:txBody>
          <a:bodyPr vert="eaVert"/>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628650" y="365125"/>
            <a:ext cx="5800725" cy="5811838"/>
          </a:xfrm>
          <a:prstGeom prst="rect">
            <a:avLst/>
          </a:prstGeo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970222"/>
          </a:xfrm>
          <a:prstGeom prst="rect">
            <a:avLst/>
          </a:prstGeom>
        </p:spPr>
        <p:txBody>
          <a:bodyPr/>
          <a:lstStyle>
            <a:lvl1pPr algn="ctr">
              <a:defRPr/>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944793" y="1567346"/>
            <a:ext cx="3526380" cy="710095"/>
          </a:xfrm>
          <a:prstGeom prst="rect">
            <a:avLst/>
          </a:prstGeom>
        </p:spPr>
        <p:txBody>
          <a:bodyPr anchor="ctr" anchorCtr="0">
            <a:norm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zh-CN" altLang="en-US" strike="noStrike" noProof="1"/>
              <a:t>单击此处编辑母版文本样式</a:t>
            </a:r>
          </a:p>
        </p:txBody>
      </p:sp>
      <p:sp>
        <p:nvSpPr>
          <p:cNvPr id="4" name="内容占位符 3"/>
          <p:cNvSpPr>
            <a:spLocks noGrp="1"/>
          </p:cNvSpPr>
          <p:nvPr>
            <p:ph sz="half" idx="2"/>
          </p:nvPr>
        </p:nvSpPr>
        <p:spPr>
          <a:xfrm>
            <a:off x="944793" y="2338388"/>
            <a:ext cx="3526380" cy="3785964"/>
          </a:xfrm>
          <a:prstGeom prst="rect">
            <a:avLst/>
          </a:prstGeom>
        </p:spPr>
        <p:txBody>
          <a:bodyPr>
            <a:normAutofit/>
          </a:bodyPr>
          <a:lstStyle>
            <a:lvl1pPr>
              <a:defRPr sz="1800"/>
            </a:lvl1pPr>
            <a:lvl2pPr>
              <a:defRPr sz="1500"/>
            </a:lvl2pPr>
            <a:lvl3pPr>
              <a:defRPr sz="1350"/>
            </a:lvl3pPr>
            <a:lvl4pPr>
              <a:defRPr sz="1200"/>
            </a:lvl4pPr>
            <a:lvl5pPr>
              <a:defRPr sz="120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z="1350" strike="noStrike" noProof="1"/>
              <a:t>第三级</a:t>
            </a:r>
            <a:endParaRPr lang="zh-CN" altLang="en-US" strike="noStrike" noProof="1"/>
          </a:p>
          <a:p>
            <a:pPr lvl="3" fontAlgn="base"/>
            <a:r>
              <a:rPr lang="zh-CN" altLang="en-US" strike="noStrike" noProof="1"/>
              <a:t>第四级</a:t>
            </a:r>
          </a:p>
          <a:p>
            <a:pPr lvl="4" fontAlgn="base"/>
            <a:r>
              <a:rPr lang="zh-CN" altLang="en-US" strike="noStrike" noProof="1"/>
              <a:t>第五级</a:t>
            </a:r>
          </a:p>
        </p:txBody>
      </p:sp>
      <p:sp>
        <p:nvSpPr>
          <p:cNvPr id="5" name="文本占位符 4"/>
          <p:cNvSpPr>
            <a:spLocks noGrp="1"/>
          </p:cNvSpPr>
          <p:nvPr>
            <p:ph type="body" sz="quarter" idx="3"/>
          </p:nvPr>
        </p:nvSpPr>
        <p:spPr>
          <a:xfrm>
            <a:off x="4717212" y="1567346"/>
            <a:ext cx="3526381" cy="710095"/>
          </a:xfrm>
          <a:prstGeom prst="rect">
            <a:avLst/>
          </a:prstGeom>
        </p:spPr>
        <p:txBody>
          <a:bodyPr vert="horz" lIns="91440" tIns="45720" rIns="91440" bIns="45720" rtlCol="0" anchor="ctr" anchorCtr="0">
            <a:normAutofit/>
          </a:bodyPr>
          <a:lstStyle>
            <a:lvl1pPr marL="171450" indent="-171450">
              <a:buNone/>
              <a:defRPr lang="zh-CN" altLang="en-US" b="0" smtClean="0"/>
            </a:lvl1pPr>
          </a:lstStyle>
          <a:p>
            <a:pPr marL="0" lvl="0" indent="0" fontAlgn="base"/>
            <a:r>
              <a:rPr lang="zh-CN" altLang="en-US" strike="noStrike" noProof="1"/>
              <a:t>单击此处编辑母版文本样式</a:t>
            </a:r>
          </a:p>
        </p:txBody>
      </p:sp>
      <p:sp>
        <p:nvSpPr>
          <p:cNvPr id="6" name="内容占位符 5"/>
          <p:cNvSpPr>
            <a:spLocks noGrp="1"/>
          </p:cNvSpPr>
          <p:nvPr>
            <p:ph sz="quarter" idx="4"/>
          </p:nvPr>
        </p:nvSpPr>
        <p:spPr>
          <a:xfrm>
            <a:off x="4717212" y="2357460"/>
            <a:ext cx="3526381" cy="3766892"/>
          </a:xfrm>
          <a:prstGeom prst="rect">
            <a:avLst/>
          </a:prstGeom>
        </p:spPr>
        <p:txBody>
          <a:bodyPr>
            <a:normAutofit/>
          </a:bodyPr>
          <a:lstStyle>
            <a:lvl1pPr>
              <a:defRPr sz="1800"/>
            </a:lvl1pPr>
            <a:lvl2pPr>
              <a:defRPr sz="1500"/>
            </a:lvl2pPr>
            <a:lvl3pPr>
              <a:defRPr sz="1350"/>
            </a:lvl3pPr>
            <a:lvl4pPr>
              <a:defRPr sz="1200"/>
            </a:lvl4pPr>
            <a:lvl5pPr>
              <a:defRPr sz="1200"/>
            </a:lvl5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z="1350" strike="noStrike" noProof="1"/>
              <a:t>第三级</a:t>
            </a:r>
            <a:endParaRPr lang="zh-CN" altLang="en-US" strike="noStrike" noProof="1"/>
          </a:p>
          <a:p>
            <a:pPr lvl="3" fontAlgn="base"/>
            <a:r>
              <a:rPr lang="zh-CN" altLang="en-US" strike="noStrike" noProof="1"/>
              <a:t>第四级</a:t>
            </a:r>
          </a:p>
          <a:p>
            <a:pPr lvl="4" fontAlgn="base"/>
            <a:r>
              <a:rPr lang="zh-CN" altLang="en-US" strike="noStrike" noProof="1"/>
              <a:t>第五级</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a:t>单击此处编辑母版标题样式</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a:prstGeom prst="rect">
            <a:avLst/>
          </a:prstGeom>
        </p:spPr>
        <p:txBody>
          <a:bodyPr anchor="b"/>
          <a:lstStyle>
            <a:lvl1pPr>
              <a:defRPr sz="2400"/>
            </a:lvl1pPr>
          </a:lstStyle>
          <a:p>
            <a:pPr fontAlgn="base"/>
            <a:r>
              <a:rPr lang="zh-CN" altLang="en-US" strike="noStrike" noProof="1"/>
              <a:t>单击此处编辑母版标题样式</a:t>
            </a:r>
          </a:p>
        </p:txBody>
      </p:sp>
      <p:sp>
        <p:nvSpPr>
          <p:cNvPr id="3" name="内容占位符 2"/>
          <p:cNvSpPr>
            <a:spLocks noGrp="1"/>
          </p:cNvSpPr>
          <p:nvPr>
            <p:ph idx="1"/>
          </p:nvPr>
        </p:nvSpPr>
        <p:spPr>
          <a:xfrm>
            <a:off x="3887391" y="987425"/>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文本占位符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a:t>单击此处编辑母版文本样式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95638" cy="1600200"/>
          </a:xfrm>
          <a:prstGeom prst="rect">
            <a:avLst/>
          </a:prstGeom>
        </p:spPr>
        <p:txBody>
          <a:bodyPr anchor="t" anchorCtr="0">
            <a:normAutofit/>
          </a:bodyPr>
          <a:lstStyle>
            <a:lvl1pPr>
              <a:defRPr sz="3000"/>
            </a:lvl1pPr>
          </a:lstStyle>
          <a:p>
            <a:pPr fontAlgn="base"/>
            <a:r>
              <a:rPr lang="zh-CN" altLang="en-US" strike="noStrike" noProof="1"/>
              <a:t>单击此处编辑母版标题样式</a:t>
            </a:r>
          </a:p>
        </p:txBody>
      </p:sp>
      <p:sp>
        <p:nvSpPr>
          <p:cNvPr id="3" name="图片占位符 2"/>
          <p:cNvSpPr>
            <a:spLocks noGrp="1"/>
          </p:cNvSpPr>
          <p:nvPr>
            <p:ph type="pic" idx="1"/>
          </p:nvPr>
        </p:nvSpPr>
        <p:spPr>
          <a:xfrm>
            <a:off x="4038600" y="457201"/>
            <a:ext cx="4477941" cy="540385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95638" cy="3811588"/>
          </a:xfrm>
          <a:prstGeom prst="rect">
            <a:avLst/>
          </a:prstGeo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www.smthelp.com"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图片 1025" descr="南部机械logo-01"/>
          <p:cNvPicPr>
            <a:picLocks noChangeAspect="1"/>
          </p:cNvPicPr>
          <p:nvPr userDrawn="1"/>
        </p:nvPicPr>
        <p:blipFill>
          <a:blip r:embed="rId13"/>
          <a:stretch>
            <a:fillRect/>
          </a:stretch>
        </p:blipFill>
        <p:spPr>
          <a:xfrm>
            <a:off x="98425" y="61913"/>
            <a:ext cx="2416175" cy="784225"/>
          </a:xfrm>
          <a:prstGeom prst="rect">
            <a:avLst/>
          </a:prstGeom>
          <a:noFill/>
          <a:ln w="9525">
            <a:noFill/>
          </a:ln>
        </p:spPr>
      </p:pic>
      <p:sp>
        <p:nvSpPr>
          <p:cNvPr id="1027" name="文本框 1026"/>
          <p:cNvSpPr txBox="1"/>
          <p:nvPr/>
        </p:nvSpPr>
        <p:spPr>
          <a:xfrm>
            <a:off x="7083425" y="6496050"/>
            <a:ext cx="2036763" cy="365125"/>
          </a:xfrm>
          <a:prstGeom prst="rect">
            <a:avLst/>
          </a:prstGeom>
          <a:noFill/>
          <a:ln w="9525">
            <a:noFill/>
          </a:ln>
        </p:spPr>
        <p:txBody>
          <a:bodyPr wrap="none" anchor="t">
            <a:spAutoFit/>
          </a:bodyPr>
          <a:lstStyle/>
          <a:p>
            <a:pPr lvl="0" indent="0"/>
            <a:r>
              <a:rPr lang="zh-CN" altLang="en-US" dirty="0">
                <a:solidFill>
                  <a:schemeClr val="hlink"/>
                </a:solidFill>
                <a:ea typeface="宋体" panose="02010600030101010101" pitchFamily="2" charset="-122"/>
                <a:hlinkClick r:id="rId14"/>
              </a:rPr>
              <a:t>www.smthelp.com</a:t>
            </a:r>
            <a:endParaRPr lang="zh-CN" altLang="en-US" dirty="0">
              <a:solidFill>
                <a:schemeClr val="hlink"/>
              </a:solidFill>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457200" eaLnBrk="1" fontAlgn="base" latinLnBrk="0" hangingPunct="1">
        <a:spcBef>
          <a:spcPct val="0"/>
        </a:spcBef>
        <a:spcAft>
          <a:spcPct val="0"/>
        </a:spcAft>
        <a:buNone/>
        <a:defRPr sz="4400" kern="1200">
          <a:solidFill>
            <a:schemeClr val="tx1"/>
          </a:solidFill>
          <a:latin typeface="+mj-lt"/>
          <a:ea typeface="+mj-ea"/>
          <a:cs typeface="+mj-cs"/>
          <a:sym typeface="Calibri" panose="020F0502020204030204" pitchFamily="2" charset="0"/>
        </a:defRPr>
      </a:lvl1pPr>
    </p:titleStyle>
    <p:bodyStyle>
      <a:lvl1pPr marL="342900" lvl="0" indent="-342900" algn="l" defTabSz="457200" eaLnBrk="1" fontAlgn="base" latinLnBrk="0"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sym typeface="Calibri" panose="020F0502020204030204" pitchFamily="2" charset="0"/>
        </a:defRPr>
      </a:lvl1pPr>
      <a:lvl2pPr marL="742950" lvl="1" indent="-285750" algn="l" defTabSz="457200" eaLnBrk="1" fontAlgn="base" latinLnBrk="0"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2" charset="0"/>
        </a:defRPr>
      </a:lvl2pPr>
      <a:lvl3pPr marL="1143000" lvl="2" indent="-228600" algn="l" defTabSz="457200" eaLnBrk="1" fontAlgn="base" latinLnBrk="0"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2" charset="0"/>
        </a:defRPr>
      </a:lvl3pPr>
      <a:lvl4pPr marL="1600200" lvl="3"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4pPr>
      <a:lvl5pPr marL="2057400" lvl="4"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5pPr>
      <a:lvl6pPr marL="2514600" lvl="5"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6pPr>
      <a:lvl7pPr marL="2971800" lvl="6"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7pPr>
      <a:lvl8pPr marL="3429000" lvl="7"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8pPr>
      <a:lvl9pPr marL="3886200" lvl="8"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9pPr>
    </p:bodyStyle>
    <p:otherStyle>
      <a:lvl1pPr marL="0" lvl="0"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1pPr>
      <a:lvl2pPr marL="457200" lvl="1"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2pPr>
      <a:lvl3pPr marL="914400" lvl="2"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3pPr>
      <a:lvl4pPr marL="1371600" lvl="3"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4pPr>
      <a:lvl5pPr marL="1828800" lvl="4"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5pPr>
      <a:lvl6pPr marL="2286000" lvl="5"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6pPr>
      <a:lvl7pPr marL="2743200" lvl="6"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7pPr>
      <a:lvl8pPr marL="3200400" lvl="7"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8pPr>
      <a:lvl9pPr marL="3657600" lvl="8"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图片 2049" descr="南部机械logo-01"/>
          <p:cNvPicPr>
            <a:picLocks noChangeAspect="1"/>
          </p:cNvPicPr>
          <p:nvPr userDrawn="1"/>
        </p:nvPicPr>
        <p:blipFill>
          <a:blip r:embed="rId13"/>
          <a:stretch>
            <a:fillRect/>
          </a:stretch>
        </p:blipFill>
        <p:spPr>
          <a:xfrm>
            <a:off x="98425" y="61913"/>
            <a:ext cx="2416175" cy="784225"/>
          </a:xfrm>
          <a:prstGeom prst="rect">
            <a:avLst/>
          </a:prstGeom>
          <a:noFill/>
          <a:ln w="9525">
            <a:noFill/>
          </a:ln>
        </p:spPr>
      </p:pic>
      <p:sp>
        <p:nvSpPr>
          <p:cNvPr id="2051" name="文本框 2050"/>
          <p:cNvSpPr txBox="1"/>
          <p:nvPr userDrawn="1"/>
        </p:nvSpPr>
        <p:spPr>
          <a:xfrm>
            <a:off x="4495800" y="11113"/>
            <a:ext cx="4654550" cy="274637"/>
          </a:xfrm>
          <a:prstGeom prst="rect">
            <a:avLst/>
          </a:prstGeom>
          <a:noFill/>
          <a:ln w="9525">
            <a:noFill/>
          </a:ln>
        </p:spPr>
        <p:txBody>
          <a:bodyPr wrap="square" anchor="t">
            <a:spAutoFit/>
          </a:bodyPr>
          <a:lstStyle/>
          <a:p>
            <a:pPr lvl="0" indent="0" algn="r">
              <a:buClrTx/>
            </a:pPr>
            <a:r>
              <a:rPr lang="en-US" altLang="x-none" sz="1200" b="1" dirty="0">
                <a:solidFill>
                  <a:srgbClr val="000099"/>
                </a:solidFill>
                <a:latin typeface="微软雅黑" panose="020B0503020204020204" charset="-122"/>
                <a:ea typeface="微软雅黑" panose="020B0503020204020204" charset="-122"/>
              </a:rPr>
              <a:t>Shenzhen Southern Machinery Sales and Service Co., Ltd</a:t>
            </a:r>
          </a:p>
        </p:txBody>
      </p:sp>
      <p:sp>
        <p:nvSpPr>
          <p:cNvPr id="2052" name="文本框 2051"/>
          <p:cNvSpPr txBox="1"/>
          <p:nvPr userDrawn="1"/>
        </p:nvSpPr>
        <p:spPr>
          <a:xfrm>
            <a:off x="3513138" y="200025"/>
            <a:ext cx="5653087" cy="212725"/>
          </a:xfrm>
          <a:prstGeom prst="rect">
            <a:avLst/>
          </a:prstGeom>
          <a:noFill/>
          <a:ln w="9525">
            <a:noFill/>
          </a:ln>
        </p:spPr>
        <p:txBody>
          <a:bodyPr wrap="square" anchor="t">
            <a:spAutoFit/>
          </a:bodyPr>
          <a:lstStyle/>
          <a:p>
            <a:pPr lvl="0" indent="0" algn="r">
              <a:buClrTx/>
            </a:pPr>
            <a:r>
              <a:rPr lang="zh-CN" altLang="en-US" sz="800" b="1" dirty="0">
                <a:solidFill>
                  <a:srgbClr val="006600"/>
                </a:solidFill>
                <a:latin typeface="微软雅黑" panose="020B0503020204020204" charset="-122"/>
                <a:ea typeface="微软雅黑" panose="020B0503020204020204" charset="-122"/>
              </a:rPr>
              <a:t>Add:Room 1806 Block 3 Jinyun COFCO,Qianjin 2nd Road， Xixiang, Baoan District, Shenzhen ,China</a:t>
            </a:r>
          </a:p>
        </p:txBody>
      </p:sp>
      <p:sp>
        <p:nvSpPr>
          <p:cNvPr id="2053" name="矩形 2052"/>
          <p:cNvSpPr/>
          <p:nvPr userDrawn="1"/>
        </p:nvSpPr>
        <p:spPr>
          <a:xfrm>
            <a:off x="4003675" y="155575"/>
            <a:ext cx="5146675" cy="190500"/>
          </a:xfrm>
          <a:prstGeom prst="rect">
            <a:avLst/>
          </a:prstGeom>
          <a:gradFill rotWithShape="0">
            <a:gsLst>
              <a:gs pos="0">
                <a:srgbClr val="99CC00">
                  <a:alpha val="0"/>
                </a:srgbClr>
              </a:gs>
              <a:gs pos="100000">
                <a:srgbClr val="465E00">
                  <a:alpha val="39999"/>
                </a:srgbClr>
              </a:gs>
            </a:gsLst>
            <a:lin ang="2700000" scaled="1"/>
            <a:tileRect/>
          </a:gradFill>
          <a:ln w="9525">
            <a:noFill/>
          </a:ln>
        </p:spPr>
        <p:txBody>
          <a:bodyPr anchor="t"/>
          <a:lstStyle/>
          <a:p>
            <a:pPr lvl="0" indent="0">
              <a:buClrTx/>
            </a:pPr>
            <a:endParaRPr lang="zh-CN" altLang="en-US" dirty="0">
              <a:latin typeface="Arial" panose="020B0604020202020204" pitchFamily="34" charset="0"/>
              <a:ea typeface="宋体" panose="02010600030101010101" pitchFamily="2" charset="-122"/>
            </a:endParaRPr>
          </a:p>
        </p:txBody>
      </p:sp>
      <p:sp>
        <p:nvSpPr>
          <p:cNvPr id="2054" name="文本框 2053"/>
          <p:cNvSpPr txBox="1"/>
          <p:nvPr userDrawn="1"/>
        </p:nvSpPr>
        <p:spPr>
          <a:xfrm>
            <a:off x="7083425" y="6397625"/>
            <a:ext cx="2066925" cy="304800"/>
          </a:xfrm>
          <a:prstGeom prst="rect">
            <a:avLst/>
          </a:prstGeom>
          <a:noFill/>
          <a:ln w="9525">
            <a:noFill/>
          </a:ln>
        </p:spPr>
        <p:txBody>
          <a:bodyPr wrap="square" anchor="t">
            <a:spAutoFit/>
          </a:bodyPr>
          <a:lstStyle/>
          <a:p>
            <a:pPr lvl="0" indent="0">
              <a:buClrTx/>
            </a:pPr>
            <a:r>
              <a:rPr lang="zh-CN" altLang="en-US" sz="1400" dirty="0">
                <a:solidFill>
                  <a:srgbClr val="003300"/>
                </a:solidFill>
                <a:latin typeface="微软雅黑" panose="020B0503020204020204" charset="-122"/>
                <a:ea typeface="微软雅黑" panose="020B0503020204020204" charset="-122"/>
              </a:rPr>
              <a:t>www.smthelp.com</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marL="0" lvl="0" indent="0" algn="ctr" defTabSz="457200" eaLnBrk="1" fontAlgn="base" latinLnBrk="0" hangingPunct="1">
        <a:spcBef>
          <a:spcPct val="0"/>
        </a:spcBef>
        <a:spcAft>
          <a:spcPct val="0"/>
        </a:spcAft>
        <a:buNone/>
        <a:defRPr sz="4400" kern="1200">
          <a:solidFill>
            <a:schemeClr val="tx1"/>
          </a:solidFill>
          <a:latin typeface="+mj-lt"/>
          <a:ea typeface="+mj-ea"/>
          <a:cs typeface="+mj-cs"/>
          <a:sym typeface="Calibri" panose="020F0502020204030204" pitchFamily="2" charset="0"/>
        </a:defRPr>
      </a:lvl1pPr>
    </p:titleStyle>
    <p:bodyStyle>
      <a:lvl1pPr marL="342900" lvl="0" indent="-342900" algn="l" defTabSz="457200" eaLnBrk="1" fontAlgn="base" latinLnBrk="0"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sym typeface="Calibri" panose="020F0502020204030204" pitchFamily="2" charset="0"/>
        </a:defRPr>
      </a:lvl1pPr>
      <a:lvl2pPr marL="742950" lvl="1" indent="-285750" algn="l" defTabSz="457200" eaLnBrk="1" fontAlgn="base" latinLnBrk="0"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2" charset="0"/>
        </a:defRPr>
      </a:lvl2pPr>
      <a:lvl3pPr marL="1143000" lvl="2" indent="-228600" algn="l" defTabSz="457200" eaLnBrk="1" fontAlgn="base" latinLnBrk="0"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2" charset="0"/>
        </a:defRPr>
      </a:lvl3pPr>
      <a:lvl4pPr marL="1600200" lvl="3"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4pPr>
      <a:lvl5pPr marL="2057400" lvl="4"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5pPr>
      <a:lvl6pPr marL="2514600" lvl="5"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6pPr>
      <a:lvl7pPr marL="2971800" lvl="6"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7pPr>
      <a:lvl8pPr marL="3429000" lvl="7"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8pPr>
      <a:lvl9pPr marL="3886200" lvl="8"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9pPr>
    </p:bodyStyle>
    <p:otherStyle>
      <a:lvl1pPr marL="0" lvl="0"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1pPr>
      <a:lvl2pPr marL="457200" lvl="1"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2pPr>
      <a:lvl3pPr marL="914400" lvl="2"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3pPr>
      <a:lvl4pPr marL="1371600" lvl="3"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4pPr>
      <a:lvl5pPr marL="1828800" lvl="4"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5pPr>
      <a:lvl6pPr marL="2286000" lvl="5"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6pPr>
      <a:lvl7pPr marL="2743200" lvl="6"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7pPr>
      <a:lvl8pPr marL="3200400" lvl="7"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8pPr>
      <a:lvl9pPr marL="3657600" lvl="8"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图片 3073" descr="南部机械logo-01"/>
          <p:cNvPicPr>
            <a:picLocks noChangeAspect="1"/>
          </p:cNvPicPr>
          <p:nvPr userDrawn="1"/>
        </p:nvPicPr>
        <p:blipFill>
          <a:blip r:embed="rId18"/>
          <a:stretch>
            <a:fillRect/>
          </a:stretch>
        </p:blipFill>
        <p:spPr>
          <a:xfrm>
            <a:off x="98425" y="61913"/>
            <a:ext cx="2416175" cy="784225"/>
          </a:xfrm>
          <a:prstGeom prst="rect">
            <a:avLst/>
          </a:prstGeom>
          <a:noFill/>
          <a:ln w="9525">
            <a:noFill/>
          </a:ln>
        </p:spPr>
      </p:pic>
      <p:sp>
        <p:nvSpPr>
          <p:cNvPr id="3075" name="文本框 3074"/>
          <p:cNvSpPr txBox="1"/>
          <p:nvPr userDrawn="1"/>
        </p:nvSpPr>
        <p:spPr>
          <a:xfrm>
            <a:off x="7083425" y="6397625"/>
            <a:ext cx="2066925" cy="304800"/>
          </a:xfrm>
          <a:prstGeom prst="rect">
            <a:avLst/>
          </a:prstGeom>
          <a:noFill/>
          <a:ln w="9525">
            <a:noFill/>
          </a:ln>
        </p:spPr>
        <p:txBody>
          <a:bodyPr anchor="t">
            <a:spAutoFit/>
          </a:bodyPr>
          <a:lstStyle/>
          <a:p>
            <a:pPr lvl="0" indent="0">
              <a:buClrTx/>
            </a:pPr>
            <a:r>
              <a:rPr lang="zh-CN" altLang="en-US" sz="1400" dirty="0">
                <a:solidFill>
                  <a:srgbClr val="003300"/>
                </a:solidFill>
                <a:latin typeface="微软雅黑" panose="020B0503020204020204" charset="-122"/>
                <a:ea typeface="微软雅黑" panose="020B0503020204020204" charset="-122"/>
              </a:rPr>
              <a:t>www.smthelp.com</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hf sldNum="0" hdr="0" ftr="0" dt="0"/>
  <p:txStyles>
    <p:titleStyle>
      <a:lvl1pPr marL="0" lvl="0" indent="0" algn="ctr" defTabSz="457200" eaLnBrk="1" fontAlgn="base" latinLnBrk="0" hangingPunct="1">
        <a:spcBef>
          <a:spcPct val="0"/>
        </a:spcBef>
        <a:spcAft>
          <a:spcPct val="0"/>
        </a:spcAft>
        <a:buNone/>
        <a:defRPr sz="4400" kern="1200">
          <a:solidFill>
            <a:schemeClr val="tx1"/>
          </a:solidFill>
          <a:latin typeface="+mj-lt"/>
          <a:ea typeface="+mj-ea"/>
          <a:cs typeface="+mj-cs"/>
          <a:sym typeface="Calibri" panose="020F0502020204030204" pitchFamily="2" charset="0"/>
        </a:defRPr>
      </a:lvl1pPr>
    </p:titleStyle>
    <p:bodyStyle>
      <a:lvl1pPr marL="342900" lvl="0" indent="-342900" algn="l" defTabSz="457200" eaLnBrk="1" fontAlgn="base" latinLnBrk="0"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sym typeface="Calibri" panose="020F0502020204030204" pitchFamily="2" charset="0"/>
        </a:defRPr>
      </a:lvl1pPr>
      <a:lvl2pPr marL="742950" lvl="1" indent="-285750" algn="l" defTabSz="457200" eaLnBrk="1" fontAlgn="base" latinLnBrk="0"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2" charset="0"/>
        </a:defRPr>
      </a:lvl2pPr>
      <a:lvl3pPr marL="1143000" lvl="2" indent="-228600" algn="l" defTabSz="457200" eaLnBrk="1" fontAlgn="base" latinLnBrk="0"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2" charset="0"/>
        </a:defRPr>
      </a:lvl3pPr>
      <a:lvl4pPr marL="1600200" lvl="3"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4pPr>
      <a:lvl5pPr marL="2057400" lvl="4"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5pPr>
      <a:lvl6pPr marL="2514600" lvl="5"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6pPr>
      <a:lvl7pPr marL="2971800" lvl="6"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7pPr>
      <a:lvl8pPr marL="3429000" lvl="7"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8pPr>
      <a:lvl9pPr marL="3886200" lvl="8"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9pPr>
    </p:bodyStyle>
    <p:otherStyle>
      <a:lvl1pPr marL="0" lvl="0"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1pPr>
      <a:lvl2pPr marL="457200" lvl="1"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2pPr>
      <a:lvl3pPr marL="914400" lvl="2"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3pPr>
      <a:lvl4pPr marL="1371600" lvl="3"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4pPr>
      <a:lvl5pPr marL="1828800" lvl="4"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5pPr>
      <a:lvl6pPr marL="2286000" lvl="5"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6pPr>
      <a:lvl7pPr marL="2743200" lvl="6"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7pPr>
      <a:lvl8pPr marL="3200400" lvl="7"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8pPr>
      <a:lvl9pPr marL="3657600" lvl="8"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图片 4097" descr="南部机械logo-01"/>
          <p:cNvPicPr>
            <a:picLocks noChangeAspect="1"/>
          </p:cNvPicPr>
          <p:nvPr userDrawn="1"/>
        </p:nvPicPr>
        <p:blipFill>
          <a:blip r:embed="rId13"/>
          <a:stretch>
            <a:fillRect/>
          </a:stretch>
        </p:blipFill>
        <p:spPr>
          <a:xfrm>
            <a:off x="98425" y="61913"/>
            <a:ext cx="2416175" cy="784225"/>
          </a:xfrm>
          <a:prstGeom prst="rect">
            <a:avLst/>
          </a:prstGeom>
          <a:noFill/>
          <a:ln w="9525">
            <a:noFill/>
          </a:ln>
        </p:spPr>
      </p:pic>
      <p:sp>
        <p:nvSpPr>
          <p:cNvPr id="4099" name="文本框 4098"/>
          <p:cNvSpPr txBox="1"/>
          <p:nvPr userDrawn="1"/>
        </p:nvSpPr>
        <p:spPr>
          <a:xfrm>
            <a:off x="4495800" y="11113"/>
            <a:ext cx="4654550" cy="274637"/>
          </a:xfrm>
          <a:prstGeom prst="rect">
            <a:avLst/>
          </a:prstGeom>
          <a:noFill/>
          <a:ln w="9525">
            <a:noFill/>
          </a:ln>
        </p:spPr>
        <p:txBody>
          <a:bodyPr wrap="square" anchor="t">
            <a:spAutoFit/>
          </a:bodyPr>
          <a:lstStyle/>
          <a:p>
            <a:pPr lvl="0" indent="0" algn="r">
              <a:buClrTx/>
            </a:pPr>
            <a:r>
              <a:rPr lang="en-US" altLang="x-none" sz="1200" b="1" dirty="0">
                <a:solidFill>
                  <a:srgbClr val="000099"/>
                </a:solidFill>
                <a:latin typeface="微软雅黑" panose="020B0503020204020204" charset="-122"/>
                <a:ea typeface="微软雅黑" panose="020B0503020204020204" charset="-122"/>
              </a:rPr>
              <a:t>Shenzhen Southern Machinery Sales and Service Co., Ltd</a:t>
            </a:r>
          </a:p>
        </p:txBody>
      </p:sp>
      <p:sp>
        <p:nvSpPr>
          <p:cNvPr id="4100" name="文本框 4099"/>
          <p:cNvSpPr txBox="1"/>
          <p:nvPr userDrawn="1"/>
        </p:nvSpPr>
        <p:spPr>
          <a:xfrm>
            <a:off x="3513138" y="200025"/>
            <a:ext cx="5653087" cy="212725"/>
          </a:xfrm>
          <a:prstGeom prst="rect">
            <a:avLst/>
          </a:prstGeom>
          <a:noFill/>
          <a:ln w="9525">
            <a:noFill/>
          </a:ln>
        </p:spPr>
        <p:txBody>
          <a:bodyPr wrap="square" anchor="t">
            <a:spAutoFit/>
          </a:bodyPr>
          <a:lstStyle/>
          <a:p>
            <a:pPr lvl="0" indent="0" algn="r">
              <a:buClrTx/>
            </a:pPr>
            <a:r>
              <a:rPr lang="zh-CN" altLang="en-US" sz="800" b="1" dirty="0">
                <a:solidFill>
                  <a:srgbClr val="006600"/>
                </a:solidFill>
                <a:latin typeface="微软雅黑" panose="020B0503020204020204" charset="-122"/>
                <a:ea typeface="微软雅黑" panose="020B0503020204020204" charset="-122"/>
              </a:rPr>
              <a:t>Add:Room 1806 Block 3 Jinyun COFCO,Qianjin 2nd Road， Xixiang, Baoan District, Shenzhen ,China</a:t>
            </a:r>
          </a:p>
        </p:txBody>
      </p:sp>
      <p:sp>
        <p:nvSpPr>
          <p:cNvPr id="4101" name="矩形 4100"/>
          <p:cNvSpPr/>
          <p:nvPr userDrawn="1"/>
        </p:nvSpPr>
        <p:spPr>
          <a:xfrm>
            <a:off x="4003675" y="155575"/>
            <a:ext cx="5146675" cy="190500"/>
          </a:xfrm>
          <a:prstGeom prst="rect">
            <a:avLst/>
          </a:prstGeom>
          <a:gradFill rotWithShape="0">
            <a:gsLst>
              <a:gs pos="0">
                <a:srgbClr val="99CC00">
                  <a:alpha val="0"/>
                </a:srgbClr>
              </a:gs>
              <a:gs pos="100000">
                <a:srgbClr val="465E00">
                  <a:alpha val="39999"/>
                </a:srgbClr>
              </a:gs>
            </a:gsLst>
            <a:lin ang="2700000" scaled="1"/>
            <a:tileRect/>
          </a:gradFill>
          <a:ln w="9525">
            <a:noFill/>
          </a:ln>
        </p:spPr>
        <p:txBody>
          <a:bodyPr anchor="t"/>
          <a:lstStyle/>
          <a:p>
            <a:pPr lvl="0" indent="0">
              <a:buClrTx/>
            </a:pPr>
            <a:endParaRPr lang="zh-CN" altLang="en-US" dirty="0">
              <a:latin typeface="Arial" panose="020B0604020202020204" pitchFamily="34" charset="0"/>
              <a:ea typeface="宋体" panose="02010600030101010101" pitchFamily="2" charset="-122"/>
            </a:endParaRPr>
          </a:p>
        </p:txBody>
      </p:sp>
      <p:sp>
        <p:nvSpPr>
          <p:cNvPr id="4102" name="文本框 4101"/>
          <p:cNvSpPr txBox="1"/>
          <p:nvPr userDrawn="1"/>
        </p:nvSpPr>
        <p:spPr>
          <a:xfrm>
            <a:off x="7377113" y="346075"/>
            <a:ext cx="1789112" cy="304800"/>
          </a:xfrm>
          <a:prstGeom prst="rect">
            <a:avLst/>
          </a:prstGeom>
          <a:noFill/>
          <a:ln w="9525">
            <a:noFill/>
          </a:ln>
        </p:spPr>
        <p:txBody>
          <a:bodyPr wrap="square" anchor="t">
            <a:spAutoFit/>
          </a:bodyPr>
          <a:lstStyle/>
          <a:p>
            <a:pPr lvl="0" indent="0">
              <a:buClrTx/>
            </a:pPr>
            <a:r>
              <a:rPr lang="zh-CN" altLang="en-US" sz="1400" dirty="0">
                <a:solidFill>
                  <a:srgbClr val="003300"/>
                </a:solidFill>
                <a:latin typeface="微软雅黑" panose="020B0503020204020204" charset="-122"/>
                <a:ea typeface="微软雅黑" panose="020B0503020204020204" charset="-122"/>
              </a:rPr>
              <a:t>www.smthelp.com</a:t>
            </a:r>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ftr="0" dt="0"/>
  <p:txStyles>
    <p:titleStyle>
      <a:lvl1pPr marL="0" lvl="0" indent="0" algn="ctr" defTabSz="457200" eaLnBrk="1" fontAlgn="base" latinLnBrk="0" hangingPunct="1">
        <a:spcBef>
          <a:spcPct val="0"/>
        </a:spcBef>
        <a:spcAft>
          <a:spcPct val="0"/>
        </a:spcAft>
        <a:buNone/>
        <a:defRPr sz="4400" kern="1200">
          <a:solidFill>
            <a:schemeClr val="tx1"/>
          </a:solidFill>
          <a:latin typeface="+mj-lt"/>
          <a:ea typeface="+mj-ea"/>
          <a:cs typeface="+mj-cs"/>
          <a:sym typeface="Calibri" panose="020F0502020204030204" pitchFamily="2" charset="0"/>
        </a:defRPr>
      </a:lvl1pPr>
    </p:titleStyle>
    <p:bodyStyle>
      <a:lvl1pPr marL="342900" lvl="0" indent="-342900" algn="l" defTabSz="457200" eaLnBrk="1" fontAlgn="base" latinLnBrk="0"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sym typeface="Calibri" panose="020F0502020204030204" pitchFamily="2" charset="0"/>
        </a:defRPr>
      </a:lvl1pPr>
      <a:lvl2pPr marL="742950" lvl="1" indent="-285750" algn="l" defTabSz="457200" eaLnBrk="1" fontAlgn="base" latinLnBrk="0"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2" charset="0"/>
        </a:defRPr>
      </a:lvl2pPr>
      <a:lvl3pPr marL="1143000" lvl="2" indent="-228600" algn="l" defTabSz="457200" eaLnBrk="1" fontAlgn="base" latinLnBrk="0"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2" charset="0"/>
        </a:defRPr>
      </a:lvl3pPr>
      <a:lvl4pPr marL="1600200" lvl="3"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4pPr>
      <a:lvl5pPr marL="2057400" lvl="4"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5pPr>
      <a:lvl6pPr marL="2514600" lvl="5"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6pPr>
      <a:lvl7pPr marL="2971800" lvl="6"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7pPr>
      <a:lvl8pPr marL="3429000" lvl="7"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8pPr>
      <a:lvl9pPr marL="3886200" lvl="8"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9pPr>
    </p:bodyStyle>
    <p:otherStyle>
      <a:lvl1pPr marL="0" lvl="0"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1pPr>
      <a:lvl2pPr marL="457200" lvl="1"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2pPr>
      <a:lvl3pPr marL="914400" lvl="2"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3pPr>
      <a:lvl4pPr marL="1371600" lvl="3"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4pPr>
      <a:lvl5pPr marL="1828800" lvl="4"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5pPr>
      <a:lvl6pPr marL="2286000" lvl="5"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6pPr>
      <a:lvl7pPr marL="2743200" lvl="6"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7pPr>
      <a:lvl8pPr marL="3200400" lvl="7"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8pPr>
      <a:lvl9pPr marL="3657600" lvl="8" indent="0" algn="l" defTabSz="457200" eaLnBrk="1" fontAlgn="base" latinLnBrk="0" hangingPunct="1">
        <a:spcBef>
          <a:spcPct val="0"/>
        </a:spcBef>
        <a:spcAft>
          <a:spcPct val="0"/>
        </a:spcAft>
        <a:buFont typeface="Arial" panose="020B0604020202020204" pitchFamily="34" charset="0"/>
        <a:buNone/>
        <a:defRPr sz="1800"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hyperlink" Target="mailto:ming@smthelp.com" TargetMode="Externa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标题 6145"/>
          <p:cNvSpPr>
            <a:spLocks noGrp="1"/>
          </p:cNvSpPr>
          <p:nvPr>
            <p:ph type="title"/>
          </p:nvPr>
        </p:nvSpPr>
        <p:spPr>
          <a:xfrm>
            <a:off x="421341" y="1034415"/>
            <a:ext cx="8399930" cy="1143000"/>
          </a:xfrm>
          <a:noFill/>
          <a:ln>
            <a:noFill/>
          </a:ln>
        </p:spPr>
        <p:txBody>
          <a:bodyPr anchor="ctr"/>
          <a:lstStyle/>
          <a:p>
            <a:pPr marL="1905" indent="-1905"/>
            <a:r>
              <a:rPr lang="en-US" altLang="zh-CN" sz="2800" dirty="0">
                <a:ln/>
                <a:effectLst>
                  <a:outerShdw blurRad="38100" dist="19050" dir="2700000" algn="tl" rotWithShape="0">
                    <a:schemeClr val="dk1">
                      <a:alpha val="40000"/>
                    </a:schemeClr>
                  </a:outerShdw>
                </a:effectLst>
              </a:rPr>
              <a:t>STE-800D </a:t>
            </a:r>
            <a:r>
              <a:rPr lang="zh-CN" altLang="en-US" sz="2800" dirty="0">
                <a:ln/>
                <a:effectLst>
                  <a:outerShdw blurRad="38100" dist="19050" dir="2700000" algn="tl" rotWithShape="0">
                    <a:schemeClr val="dk1">
                      <a:alpha val="40000"/>
                    </a:schemeClr>
                  </a:outerShdw>
                </a:effectLst>
              </a:rPr>
              <a:t>Hot air lead-free reflow </a:t>
            </a:r>
            <a:r>
              <a:rPr lang="en-US" altLang="zh-CN" sz="2800" dirty="0">
                <a:ln/>
                <a:effectLst>
                  <a:outerShdw blurRad="38100" dist="19050" dir="2700000" algn="tl" rotWithShape="0">
                    <a:schemeClr val="dk1">
                      <a:alpha val="40000"/>
                    </a:schemeClr>
                  </a:outerShdw>
                </a:effectLst>
              </a:rPr>
              <a:t>oven machine</a:t>
            </a:r>
            <a:endParaRPr lang="en-US" altLang="zh-CN" sz="2800" noProof="1"/>
          </a:p>
        </p:txBody>
      </p:sp>
      <p:pic>
        <p:nvPicPr>
          <p:cNvPr id="2" name="图片 1"/>
          <p:cNvPicPr>
            <a:picLocks noChangeAspect="1"/>
          </p:cNvPicPr>
          <p:nvPr/>
        </p:nvPicPr>
        <p:blipFill>
          <a:blip r:embed="rId2"/>
          <a:stretch>
            <a:fillRect/>
          </a:stretch>
        </p:blipFill>
        <p:spPr>
          <a:xfrm>
            <a:off x="1224915" y="2653665"/>
            <a:ext cx="6562725" cy="2851785"/>
          </a:xfrm>
          <a:prstGeom prst="rect">
            <a:avLst/>
          </a:prstGeom>
        </p:spPr>
      </p:pic>
      <p:pic>
        <p:nvPicPr>
          <p:cNvPr id="3075" name="Picture 15"/>
          <p:cNvPicPr>
            <a:picLocks noChangeAspect="1"/>
          </p:cNvPicPr>
          <p:nvPr/>
        </p:nvPicPr>
        <p:blipFill>
          <a:blip r:embed="rId3"/>
          <a:stretch>
            <a:fillRect/>
          </a:stretch>
        </p:blipFill>
        <p:spPr>
          <a:xfrm>
            <a:off x="5719445" y="2750185"/>
            <a:ext cx="2235200" cy="45148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13765" y="909955"/>
            <a:ext cx="6854190" cy="521970"/>
          </a:xfrm>
          <a:prstGeom prst="rect">
            <a:avLst/>
          </a:prstGeom>
          <a:noFill/>
        </p:spPr>
        <p:txBody>
          <a:bodyPr wrap="square" rtlCol="0" anchor="t">
            <a:spAutoFit/>
          </a:bodyPr>
          <a:lstStyle/>
          <a:p>
            <a:pPr algn="ctr"/>
            <a:r>
              <a:rPr lang="zh-CN" altLang="en-US" sz="2800">
                <a:solidFill>
                  <a:schemeClr val="tx1"/>
                </a:solidFill>
                <a:effectLst>
                  <a:outerShdw blurRad="38100" dist="19050" dir="2700000" algn="tl" rotWithShape="0">
                    <a:schemeClr val="dk1">
                      <a:alpha val="40000"/>
                    </a:schemeClr>
                  </a:outerShdw>
                </a:effectLst>
              </a:rPr>
              <a:t>Top thermal engineering performance</a:t>
            </a:r>
          </a:p>
        </p:txBody>
      </p:sp>
      <p:sp>
        <p:nvSpPr>
          <p:cNvPr id="4" name="文本框 11265"/>
          <p:cNvSpPr txBox="1"/>
          <p:nvPr/>
        </p:nvSpPr>
        <p:spPr>
          <a:xfrm>
            <a:off x="407670" y="1570990"/>
            <a:ext cx="8868410" cy="1168400"/>
          </a:xfrm>
          <a:prstGeom prst="rect">
            <a:avLst/>
          </a:prstGeom>
          <a:noFill/>
          <a:ln w="9525">
            <a:noFill/>
          </a:ln>
        </p:spPr>
        <p:txBody>
          <a:bodyPr wrap="square" anchor="t">
            <a:spAutoFit/>
          </a:bodyPr>
          <a:lstStyle/>
          <a:p>
            <a:pPr marL="285750" indent="-285750">
              <a:buFont typeface="Wingdings" panose="05000000000000000000" charset="0"/>
              <a:buChar char="l"/>
            </a:pPr>
            <a:r>
              <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rPr>
              <a:t>Faster thermal compensation capability</a:t>
            </a:r>
          </a:p>
          <a:p>
            <a:pPr marL="285750" indent="-285750">
              <a:buFont typeface="Wingdings" panose="05000000000000000000" charset="0"/>
              <a:buChar char="l"/>
            </a:pPr>
            <a:endPar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endParaRPr>
          </a:p>
          <a:p>
            <a:pPr>
              <a:buFont typeface="Wingdings" panose="05000000000000000000" charset="0"/>
            </a:pPr>
            <a:r>
              <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rPr>
              <a:t>	1. Significance of rapid thermal compensation capability:</a:t>
            </a:r>
          </a:p>
          <a:p>
            <a:pPr>
              <a:buFont typeface="Wingdings" panose="05000000000000000000" charset="0"/>
            </a:pPr>
            <a:r>
              <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rPr>
              <a:t>	2. To ensure that the furnace temperature still meets the production process </a:t>
            </a:r>
          </a:p>
          <a:p>
            <a:pPr>
              <a:buFont typeface="Wingdings" panose="05000000000000000000" charset="0"/>
            </a:pPr>
            <a:r>
              <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rPr>
              <a:t>	requirements in the continuous mass production process</a:t>
            </a:r>
          </a:p>
        </p:txBody>
      </p:sp>
      <p:sp>
        <p:nvSpPr>
          <p:cNvPr id="6" name="文本框 5"/>
          <p:cNvSpPr txBox="1"/>
          <p:nvPr/>
        </p:nvSpPr>
        <p:spPr>
          <a:xfrm>
            <a:off x="849630" y="3541395"/>
            <a:ext cx="7445375" cy="521970"/>
          </a:xfrm>
          <a:prstGeom prst="rect">
            <a:avLst/>
          </a:prstGeom>
          <a:noFill/>
        </p:spPr>
        <p:txBody>
          <a:bodyPr wrap="square" rtlCol="0" anchor="t">
            <a:spAutoFit/>
          </a:bodyPr>
          <a:lstStyle/>
          <a:p>
            <a:pPr algn="ctr"/>
            <a:r>
              <a:rPr sz="1400"/>
              <a:t>Comparison of thermal compensation capability between </a:t>
            </a:r>
            <a:r>
              <a:rPr lang="zh-CN" altLang="en-US" sz="1400">
                <a:sym typeface="+mn-ea"/>
              </a:rPr>
              <a:t>S</a:t>
            </a:r>
            <a:r>
              <a:rPr lang="en-US" altLang="zh-CN" sz="1400">
                <a:sym typeface="+mn-ea"/>
              </a:rPr>
              <a:t>TE</a:t>
            </a:r>
            <a:r>
              <a:rPr lang="zh-CN" altLang="en-US" sz="1400">
                <a:sym typeface="+mn-ea"/>
              </a:rPr>
              <a:t>-800</a:t>
            </a:r>
            <a:r>
              <a:rPr lang="en-US" altLang="zh-CN" sz="1400">
                <a:sym typeface="+mn-ea"/>
              </a:rPr>
              <a:t>D</a:t>
            </a:r>
            <a:r>
              <a:rPr sz="1400"/>
              <a:t> product and other excellent products (according to industry standard)</a:t>
            </a:r>
          </a:p>
        </p:txBody>
      </p:sp>
      <p:graphicFrame>
        <p:nvGraphicFramePr>
          <p:cNvPr id="28693" name="表格 28692"/>
          <p:cNvGraphicFramePr/>
          <p:nvPr/>
        </p:nvGraphicFramePr>
        <p:xfrm>
          <a:off x="848995" y="4304665"/>
          <a:ext cx="7620000" cy="1096327"/>
        </p:xfrm>
        <a:graphic>
          <a:graphicData uri="http://schemas.openxmlformats.org/drawingml/2006/table">
            <a:tbl>
              <a:tblPr/>
              <a:tblGrid>
                <a:gridCol w="1261110">
                  <a:extLst>
                    <a:ext uri="{9D8B030D-6E8A-4147-A177-3AD203B41FA5}">
                      <a16:colId xmlns:a16="http://schemas.microsoft.com/office/drawing/2014/main" val="20000"/>
                    </a:ext>
                  </a:extLst>
                </a:gridCol>
                <a:gridCol w="2183765">
                  <a:extLst>
                    <a:ext uri="{9D8B030D-6E8A-4147-A177-3AD203B41FA5}">
                      <a16:colId xmlns:a16="http://schemas.microsoft.com/office/drawing/2014/main" val="20001"/>
                    </a:ext>
                  </a:extLst>
                </a:gridCol>
                <a:gridCol w="2270125">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tblGrid>
              <a:tr h="395288">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FFFFFF"/>
                          </a:solidFill>
                          <a:ea typeface="宋体" panose="02010600030101010101" pitchFamily="2" charset="-122"/>
                        </a:rPr>
                        <a:t>The serial number</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FFFFFF"/>
                          </a:solidFill>
                          <a:ea typeface="宋体" panose="02010600030101010101" pitchFamily="2" charset="-122"/>
                        </a:rPr>
                        <a:t>Test project</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FFFFFF"/>
                          </a:solidFill>
                          <a:ea typeface="宋体" panose="02010600030101010101" pitchFamily="2" charset="-122"/>
                        </a:rPr>
                        <a:t>Other excellent products</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algn="ctr" eaLnBrk="1" hangingPunct="1">
                        <a:buClr>
                          <a:srgbClr val="000000"/>
                        </a:buClr>
                        <a:buFont typeface="Arial" panose="020B0604020202020204" pitchFamily="34" charset="0"/>
                        <a:buNone/>
                      </a:pPr>
                      <a:r>
                        <a:rPr lang="zh-CN" altLang="en-US" sz="1000" b="1">
                          <a:solidFill>
                            <a:srgbClr val="FFFFFF"/>
                          </a:solidFill>
                          <a:sym typeface="+mn-ea"/>
                        </a:rPr>
                        <a:t>STE-800D</a:t>
                      </a:r>
                      <a:endParaRPr lang="zh-CN" altLang="en-US" sz="1000" b="1">
                        <a:solidFill>
                          <a:srgbClr val="FFFFFF"/>
                        </a:solidFill>
                        <a:ea typeface="宋体" panose="02010600030101010101" pitchFamily="2" charset="-122"/>
                        <a:sym typeface="+mn-ea"/>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00087">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en-US" altLang="zh-CN" sz="1000" b="1">
                          <a:solidFill>
                            <a:srgbClr val="4D4D4D"/>
                          </a:solidFill>
                          <a:ea typeface="宋体" panose="02010600030101010101" pitchFamily="2" charset="-122"/>
                        </a:rPr>
                        <a:t>1</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D4"/>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dirty="0">
                          <a:solidFill>
                            <a:srgbClr val="4D4D4D"/>
                          </a:solidFill>
                          <a:ea typeface="宋体" panose="02010600030101010101" pitchFamily="2" charset="-122"/>
                        </a:rPr>
                        <a:t>Peak temperature deviation(no load and load data comparison)</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D4"/>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en-US" altLang="zh-CN" sz="1000" b="1" dirty="0">
                          <a:solidFill>
                            <a:srgbClr val="4D4D4D"/>
                          </a:solidFill>
                          <a:ea typeface="宋体" panose="02010600030101010101" pitchFamily="2" charset="-122"/>
                        </a:rPr>
                        <a:t>≤</a:t>
                      </a:r>
                      <a:r>
                        <a:rPr lang="en-US" altLang="zh-CN" sz="1000" b="1">
                          <a:solidFill>
                            <a:srgbClr val="4D4D4D"/>
                          </a:solidFill>
                          <a:ea typeface="宋体" panose="02010600030101010101" pitchFamily="2" charset="-122"/>
                        </a:rPr>
                        <a:t>3-5℃</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D4"/>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en-US" altLang="zh-CN" sz="1000" b="1" dirty="0">
                          <a:solidFill>
                            <a:srgbClr val="4D4D4D"/>
                          </a:solidFill>
                          <a:ea typeface="宋体" panose="02010600030101010101" pitchFamily="2" charset="-122"/>
                        </a:rPr>
                        <a:t>≤</a:t>
                      </a:r>
                      <a:r>
                        <a:rPr lang="en-US" altLang="zh-CN" sz="1000" b="1">
                          <a:solidFill>
                            <a:srgbClr val="4D4D4D"/>
                          </a:solidFill>
                          <a:ea typeface="宋体" panose="02010600030101010101" pitchFamily="2" charset="-122"/>
                        </a:rPr>
                        <a:t>1.5℃</a:t>
                      </a:r>
                    </a:p>
                    <a:p>
                      <a:pPr marL="0" lvl="0" indent="0" algn="ctr" eaLnBrk="1" hangingPunct="1">
                        <a:spcBef>
                          <a:spcPct val="0"/>
                        </a:spcBef>
                        <a:buClr>
                          <a:srgbClr val="000000"/>
                        </a:buClr>
                        <a:buFont typeface="Arial" panose="020B0604020202020204" pitchFamily="34" charset="0"/>
                        <a:buNone/>
                      </a:pPr>
                      <a:r>
                        <a:rPr lang="zh-CN" altLang="en-US" sz="1000" b="1" dirty="0">
                          <a:solidFill>
                            <a:srgbClr val="4D4D4D"/>
                          </a:solidFill>
                          <a:ea typeface="宋体" panose="02010600030101010101" pitchFamily="2" charset="-122"/>
                        </a:rPr>
                        <a:t>(latest figures)</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D4"/>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文本框 11265"/>
          <p:cNvSpPr txBox="1"/>
          <p:nvPr/>
        </p:nvSpPr>
        <p:spPr>
          <a:xfrm>
            <a:off x="981710" y="746760"/>
            <a:ext cx="7494905" cy="368300"/>
          </a:xfrm>
          <a:prstGeom prst="rect">
            <a:avLst/>
          </a:prstGeom>
          <a:noFill/>
          <a:ln w="9525">
            <a:noFill/>
          </a:ln>
        </p:spPr>
        <p:txBody>
          <a:bodyPr wrap="square" anchor="t">
            <a:spAutoFit/>
          </a:bodyPr>
          <a:lstStyle/>
          <a:p>
            <a:pPr indent="66675" algn="ctr"/>
            <a:r>
              <a:rPr lang="en-US" altLang="zh-CN" sz="1800" b="1" dirty="0">
                <a:ln/>
                <a:solidFill>
                  <a:schemeClr val="accent1"/>
                </a:solidFill>
                <a:effectLst>
                  <a:outerShdw blurRad="38100" dist="25400" dir="5400000" algn="ctr" rotWithShape="0">
                    <a:srgbClr val="6E747A">
                      <a:alpha val="43000"/>
                    </a:srgbClr>
                  </a:outerShdw>
                </a:effectLst>
                <a:ea typeface="华文细黑" panose="02010600040101010101" pitchFamily="2" charset="-122"/>
                <a:sym typeface="华文细黑" panose="02010600040101010101" pitchFamily="2" charset="-122"/>
              </a:rPr>
              <a:t>Performance characteristics of reflow welder are introduced</a:t>
            </a:r>
          </a:p>
        </p:txBody>
      </p:sp>
      <p:sp>
        <p:nvSpPr>
          <p:cNvPr id="3" name="文本框 2"/>
          <p:cNvSpPr txBox="1"/>
          <p:nvPr/>
        </p:nvSpPr>
        <p:spPr>
          <a:xfrm>
            <a:off x="1278255" y="1115060"/>
            <a:ext cx="6902450" cy="5262245"/>
          </a:xfrm>
          <a:prstGeom prst="rect">
            <a:avLst/>
          </a:prstGeom>
          <a:noFill/>
        </p:spPr>
        <p:txBody>
          <a:bodyPr wrap="square" rtlCol="0" anchor="t">
            <a:spAutoFit/>
          </a:bodyPr>
          <a:lstStyle/>
          <a:p>
            <a:pPr marL="171450" indent="-171450">
              <a:buFont typeface="Wingdings" panose="05000000000000000000" charset="0"/>
              <a:buChar char="Ø"/>
            </a:pPr>
            <a:r>
              <a:rPr lang="zh-CN" altLang="en-US" sz="1200" dirty="0"/>
              <a:t>Double corner fan cover, adequate hot air infiltration air volume, more even air, higher heating efficiency, temperature difference can reach ±1℃ or so.</a:t>
            </a:r>
          </a:p>
          <a:p>
            <a:pPr marL="171450" indent="-171450">
              <a:buFont typeface="Wingdings" panose="05000000000000000000" charset="0"/>
              <a:buChar char="Ø"/>
            </a:pPr>
            <a:r>
              <a:rPr lang="zh-CN" altLang="en-US" sz="1200" dirty="0"/>
              <a:t>Upper and lower independent heating modules, independent hot air circulation, the temperature difference between adjacent temperature zones can be drawn to about 100℃, double welding zone set;Temperature zone independent wind speed control, so that the process adjustment range is wider, easy to cope with all kinds of complex lead-free welding process.</a:t>
            </a:r>
          </a:p>
          <a:p>
            <a:pPr marL="171450" indent="-171450">
              <a:buFont typeface="Wingdings" panose="05000000000000000000" charset="0"/>
              <a:buChar char="Ø"/>
            </a:pPr>
            <a:r>
              <a:rPr lang="zh-CN" altLang="en-US" sz="1200" dirty="0"/>
              <a:t>Drawer type heating wire and hot air motor structure, convenient and fast maintenance, 15 minutes to complete the replacement work.</a:t>
            </a:r>
          </a:p>
          <a:p>
            <a:pPr marL="171450" indent="-171450">
              <a:buFont typeface="Wingdings" panose="05000000000000000000" charset="0"/>
              <a:buChar char="Ø"/>
            </a:pPr>
            <a:r>
              <a:rPr lang="zh-CN" altLang="en-US" sz="1200" dirty="0"/>
              <a:t>The rectifying plate adopts 8MM thick aviation high-pressure aluminum plate imported from the United States with original packaging, which has strong heat storage capacity and strong heat radiation ability. It enables the components to be heated by hot air infiltration and heat radiation infiltration at the same time, effectively reducing the influence of small circulation heating wind Angle shadow, greatly improving the welding quality of components and reducing the power consumption of equipment.</a:t>
            </a:r>
          </a:p>
          <a:p>
            <a:pPr marL="171450" indent="-171450">
              <a:buFont typeface="Wingdings" panose="05000000000000000000" charset="0"/>
              <a:buChar char="Ø"/>
            </a:pPr>
            <a:r>
              <a:rPr lang="zh-CN" altLang="en-US" sz="1200" dirty="0"/>
              <a:t>Exhaust system layout is more reasonable, the whole process of rosin recovery device makes the rosin treatment effect more thorough, avoid the occurrence of rosin accumulation and pollution products in the furnace, and the cleaning cycle is extended twice.</a:t>
            </a:r>
          </a:p>
          <a:p>
            <a:pPr marL="171450" indent="-171450">
              <a:buFont typeface="Wingdings" panose="05000000000000000000" charset="0"/>
              <a:buChar char="Ø"/>
            </a:pPr>
            <a:r>
              <a:rPr lang="zh-CN" altLang="en-US" sz="1200" dirty="0"/>
              <a:t>Air volume in the cooling zone can be adjusted to avoid too high or too low cooling slope affecting the welding quality and improve the welding quality of PCB</a:t>
            </a:r>
          </a:p>
          <a:p>
            <a:pPr marL="171450" indent="-171450">
              <a:buFont typeface="Wingdings" panose="05000000000000000000" charset="0"/>
              <a:buChar char="Ø"/>
            </a:pPr>
            <a:r>
              <a:rPr lang="zh-CN" altLang="en-US" sz="1200" dirty="0"/>
              <a:t>The whole process of each temperature zone has a temperature patrol to monitor the temperature change at all times, which better ensures the stability of welding temperature.</a:t>
            </a:r>
          </a:p>
          <a:p>
            <a:pPr marL="171450" indent="-171450">
              <a:buFont typeface="Wingdings" panose="05000000000000000000" charset="0"/>
              <a:buChar char="Ø"/>
            </a:pPr>
            <a:r>
              <a:rPr lang="zh-CN" altLang="en-US" sz="1200" dirty="0"/>
              <a:t>The transportation adopts American AB frequency converter stepless speed regulation, and it is equipped with American santer UPS uninterruptible power supply and hand-shaking function, which can effectively prevent PCB from burning out in the furnace due to power failure.Guide rail with my company's independent design of special aluminum profile, superhardening treatment, no deformation.The structure adopts 2 sections of indenting extension type. After heating, the guide extends inward after thermal expansion.Avoid the occurrence of PCB board dropping due to deformation of guide rail, size head and fish belly.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1265"/>
          <p:cNvSpPr txBox="1"/>
          <p:nvPr/>
        </p:nvSpPr>
        <p:spPr>
          <a:xfrm>
            <a:off x="1169035" y="1399540"/>
            <a:ext cx="6485255" cy="460375"/>
          </a:xfrm>
          <a:prstGeom prst="rect">
            <a:avLst/>
          </a:prstGeom>
          <a:noFill/>
          <a:ln w="9525">
            <a:noFill/>
          </a:ln>
        </p:spPr>
        <p:txBody>
          <a:bodyPr wrap="square" anchor="t">
            <a:spAutoFit/>
          </a:bodyPr>
          <a:lstStyle/>
          <a:p>
            <a:pPr indent="66675"/>
            <a:r>
              <a:rPr lang="en-US" altLang="zh-CN" sz="1200" b="1">
                <a:solidFill>
                  <a:srgbClr val="FF0000"/>
                </a:solidFill>
                <a:ea typeface="华文细黑" panose="02010600040101010101" pitchFamily="2" charset="-122"/>
                <a:sym typeface="华文细黑" panose="02010600040101010101" pitchFamily="2" charset="-122"/>
              </a:rPr>
              <a:t>The electrical control box of each machine has been elaborately made, with the most excellent international brand, through strict testing, striving to achieve the best quality</a:t>
            </a:r>
          </a:p>
        </p:txBody>
      </p:sp>
      <p:sp>
        <p:nvSpPr>
          <p:cNvPr id="2" name="文本框 1"/>
          <p:cNvSpPr txBox="1"/>
          <p:nvPr/>
        </p:nvSpPr>
        <p:spPr>
          <a:xfrm>
            <a:off x="1022350" y="864235"/>
            <a:ext cx="7445375" cy="398780"/>
          </a:xfrm>
          <a:prstGeom prst="rect">
            <a:avLst/>
          </a:prstGeom>
          <a:noFill/>
        </p:spPr>
        <p:txBody>
          <a:bodyPr wrap="square" rtlCol="0" anchor="t">
            <a:spAutoFit/>
          </a:bodyPr>
          <a:lstStyle/>
          <a:p>
            <a:r>
              <a:rPr lang="zh-CN" altLang="en-US" sz="2000">
                <a:ln/>
                <a:solidFill>
                  <a:schemeClr val="tx1"/>
                </a:solidFill>
                <a:effectLst>
                  <a:outerShdw blurRad="38100" dist="19050" dir="2700000" algn="tl" rotWithShape="0">
                    <a:schemeClr val="dk1">
                      <a:alpha val="40000"/>
                    </a:schemeClr>
                  </a:outerShdw>
                </a:effectLst>
              </a:rPr>
              <a:t>The electronic control performance of the product is guaranteed</a:t>
            </a:r>
          </a:p>
        </p:txBody>
      </p:sp>
      <p:pic>
        <p:nvPicPr>
          <p:cNvPr id="28675" name="图片 1"/>
          <p:cNvPicPr>
            <a:picLocks noChangeAspect="1"/>
          </p:cNvPicPr>
          <p:nvPr/>
        </p:nvPicPr>
        <p:blipFill>
          <a:blip r:embed="rId2"/>
          <a:stretch>
            <a:fillRect/>
          </a:stretch>
        </p:blipFill>
        <p:spPr>
          <a:xfrm>
            <a:off x="1565275" y="2494280"/>
            <a:ext cx="5693410" cy="2593340"/>
          </a:xfrm>
          <a:prstGeom prst="rect">
            <a:avLst/>
          </a:prstGeom>
          <a:noFill/>
          <a:ln w="9525">
            <a:noFill/>
          </a:ln>
        </p:spPr>
      </p:pic>
      <p:sp>
        <p:nvSpPr>
          <p:cNvPr id="28678" name="下箭头 6150"/>
          <p:cNvSpPr/>
          <p:nvPr/>
        </p:nvSpPr>
        <p:spPr>
          <a:xfrm>
            <a:off x="4500563" y="1917700"/>
            <a:ext cx="360362" cy="576263"/>
          </a:xfrm>
          <a:prstGeom prst="downArrow">
            <a:avLst>
              <a:gd name="adj1" fmla="val 50000"/>
              <a:gd name="adj2" fmla="val 39948"/>
            </a:avLst>
          </a:prstGeom>
          <a:solidFill>
            <a:schemeClr val="accent1"/>
          </a:solidFill>
          <a:ln w="9525" cap="flat" cmpd="sng">
            <a:solidFill>
              <a:schemeClr val="tx1"/>
            </a:solidFill>
            <a:prstDash val="solid"/>
            <a:miter/>
            <a:headEnd type="none" w="med" len="med"/>
            <a:tailEnd type="none" w="med" len="med"/>
          </a:ln>
        </p:spPr>
        <p:txBody>
          <a:bodyPr anchor="t"/>
          <a:lstStyle/>
          <a:p>
            <a:pPr eaLnBrk="0" hangingPunct="0"/>
            <a:endParaRPr lang="zh-CN" altLang="en-US" dirty="0">
              <a:latin typeface="Arial" panose="020B0604020202020204" pitchFamily="34" charset="0"/>
              <a:ea typeface="宋体" panose="02010600030101010101" pitchFamily="2" charset="-122"/>
            </a:endParaRPr>
          </a:p>
        </p:txBody>
      </p:sp>
      <p:sp>
        <p:nvSpPr>
          <p:cNvPr id="5" name="文本框 4"/>
          <p:cNvSpPr txBox="1"/>
          <p:nvPr/>
        </p:nvSpPr>
        <p:spPr>
          <a:xfrm>
            <a:off x="1022350" y="5355590"/>
            <a:ext cx="7314565" cy="460375"/>
          </a:xfrm>
          <a:prstGeom prst="rect">
            <a:avLst/>
          </a:prstGeom>
          <a:noFill/>
        </p:spPr>
        <p:txBody>
          <a:bodyPr wrap="square" rtlCol="0" anchor="t">
            <a:spAutoFit/>
          </a:bodyPr>
          <a:lstStyle/>
          <a:p>
            <a:r>
              <a:rPr lang="zh-CN" altLang="en-US" sz="1200"/>
              <a:t>The electrical control system of the international CE standard and the control system of the neat standard are one of the reference points to check whether a equipment is qualified.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2005" y="1292860"/>
            <a:ext cx="2740025" cy="1814830"/>
          </a:xfrm>
          <a:prstGeom prst="rect">
            <a:avLst/>
          </a:prstGeom>
          <a:noFill/>
        </p:spPr>
        <p:txBody>
          <a:bodyPr wrap="square" rtlCol="0" anchor="t">
            <a:spAutoFit/>
          </a:bodyPr>
          <a:lstStyle/>
          <a:p>
            <a:r>
              <a:rPr lang="en-US" altLang="zh-CN" sz="1400" b="1">
                <a:solidFill>
                  <a:srgbClr val="0D0D0D"/>
                </a:solidFill>
                <a:ea typeface="华文细黑" panose="02010600040101010101" pitchFamily="2" charset="-122"/>
                <a:cs typeface="+mn-ea"/>
              </a:rPr>
              <a:t>The whole machine control system adopts Japanese mitsubishi PLC for control, temperature control mode adopts full closed-loop PID control mode, the control accuracy error value is within 1℃.</a:t>
            </a:r>
          </a:p>
        </p:txBody>
      </p:sp>
      <p:sp>
        <p:nvSpPr>
          <p:cNvPr id="3" name="文本框 2"/>
          <p:cNvSpPr txBox="1"/>
          <p:nvPr/>
        </p:nvSpPr>
        <p:spPr>
          <a:xfrm>
            <a:off x="3392170" y="717550"/>
            <a:ext cx="2540000" cy="398780"/>
          </a:xfrm>
          <a:prstGeom prst="rect">
            <a:avLst/>
          </a:prstGeom>
          <a:noFill/>
        </p:spPr>
        <p:txBody>
          <a:bodyPr wrap="square" rtlCol="0" anchor="t">
            <a:spAutoFit/>
          </a:bodyPr>
          <a:lstStyle/>
          <a:p>
            <a:r>
              <a:rPr lang="zh-CN" altLang="en-US" sz="2000">
                <a:ln/>
                <a:solidFill>
                  <a:schemeClr val="tx1"/>
                </a:solidFill>
                <a:effectLst>
                  <a:outerShdw blurRad="38100" dist="19050" dir="2700000" algn="tl" rotWithShape="0">
                    <a:schemeClr val="dk1">
                      <a:alpha val="40000"/>
                    </a:schemeClr>
                  </a:outerShdw>
                </a:effectLst>
              </a:rPr>
              <a:t>PLC control module</a:t>
            </a:r>
          </a:p>
        </p:txBody>
      </p:sp>
      <p:pic>
        <p:nvPicPr>
          <p:cNvPr id="29699" name="图片 9219" descr="照片 003"/>
          <p:cNvPicPr>
            <a:picLocks noChangeAspect="1"/>
          </p:cNvPicPr>
          <p:nvPr/>
        </p:nvPicPr>
        <p:blipFill>
          <a:blip r:embed="rId2">
            <a:lum bright="6000"/>
          </a:blip>
          <a:srcRect t="17323" r="1424" b="755"/>
          <a:stretch>
            <a:fillRect/>
          </a:stretch>
        </p:blipFill>
        <p:spPr>
          <a:xfrm>
            <a:off x="4275455" y="1165860"/>
            <a:ext cx="4261485" cy="2644775"/>
          </a:xfrm>
          <a:prstGeom prst="rect">
            <a:avLst/>
          </a:prstGeom>
          <a:noFill/>
          <a:ln w="9525">
            <a:noFill/>
          </a:ln>
        </p:spPr>
      </p:pic>
      <p:pic>
        <p:nvPicPr>
          <p:cNvPr id="29704" name="图片 9224" descr="20150709_115513"/>
          <p:cNvPicPr>
            <a:picLocks noChangeAspect="1"/>
          </p:cNvPicPr>
          <p:nvPr/>
        </p:nvPicPr>
        <p:blipFill>
          <a:blip r:embed="rId3">
            <a:lum bright="6000"/>
          </a:blip>
          <a:srcRect l="34389" t="6937" r="35310" b="65074"/>
          <a:stretch>
            <a:fillRect/>
          </a:stretch>
        </p:blipFill>
        <p:spPr>
          <a:xfrm>
            <a:off x="802005" y="3593465"/>
            <a:ext cx="2905125" cy="2348865"/>
          </a:xfrm>
          <a:prstGeom prst="rect">
            <a:avLst/>
          </a:prstGeom>
          <a:noFill/>
          <a:ln w="9525">
            <a:noFill/>
          </a:ln>
        </p:spPr>
      </p:pic>
      <p:sp>
        <p:nvSpPr>
          <p:cNvPr id="4" name="文本框 3"/>
          <p:cNvSpPr txBox="1"/>
          <p:nvPr/>
        </p:nvSpPr>
        <p:spPr>
          <a:xfrm>
            <a:off x="4275455" y="4347845"/>
            <a:ext cx="4056380" cy="1383665"/>
          </a:xfrm>
          <a:prstGeom prst="rect">
            <a:avLst/>
          </a:prstGeom>
          <a:noFill/>
        </p:spPr>
        <p:txBody>
          <a:bodyPr wrap="square" rtlCol="0" anchor="t">
            <a:spAutoFit/>
          </a:bodyPr>
          <a:lstStyle/>
          <a:p>
            <a:r>
              <a:rPr lang="zh-CN" altLang="en-US" sz="1200"/>
              <a:t>-- PLC is a programmable logic controller, which adopts a kind of programmable memory, used for its internal storage program, to execute logic operation, sequence control, timing, counting and arithmetic operation and other user-oriented instructions, and control various types of machinery or production process through digital or analog input/output.</a:t>
            </a:r>
          </a:p>
        </p:txBody>
      </p:sp>
      <p:sp>
        <p:nvSpPr>
          <p:cNvPr id="29702" name="箭头 338"/>
          <p:cNvSpPr/>
          <p:nvPr/>
        </p:nvSpPr>
        <p:spPr>
          <a:xfrm flipV="1">
            <a:off x="3327718" y="2032635"/>
            <a:ext cx="2879725" cy="504825"/>
          </a:xfrm>
          <a:prstGeom prst="line">
            <a:avLst/>
          </a:prstGeom>
          <a:ln w="38100" cap="flat" cmpd="sng">
            <a:solidFill>
              <a:srgbClr val="FF6600"/>
            </a:solidFill>
            <a:prstDash val="solid"/>
            <a:round/>
            <a:headEnd type="none" w="med" len="med"/>
            <a:tailEnd type="triangle" w="med" len="med"/>
          </a:ln>
        </p:spPr>
        <p:txBody>
          <a:bodyPr anchor="t"/>
          <a:lstStyle/>
          <a:p>
            <a:pPr eaLnBrk="0" hangingPunct="0"/>
            <a:endParaRPr lang="zh-CN" altLang="en-US" dirty="0">
              <a:latin typeface="Arial" panose="020B0604020202020204" pitchFamily="34" charset="0"/>
              <a:ea typeface="宋体" panose="02010600030101010101" pitchFamily="2" charset="-122"/>
            </a:endParaRPr>
          </a:p>
        </p:txBody>
      </p:sp>
      <p:sp>
        <p:nvSpPr>
          <p:cNvPr id="29703" name="箭头 338"/>
          <p:cNvSpPr/>
          <p:nvPr/>
        </p:nvSpPr>
        <p:spPr>
          <a:xfrm flipV="1">
            <a:off x="3269933" y="2105660"/>
            <a:ext cx="4535487" cy="431800"/>
          </a:xfrm>
          <a:prstGeom prst="line">
            <a:avLst/>
          </a:prstGeom>
          <a:ln w="38100" cap="flat" cmpd="sng">
            <a:solidFill>
              <a:srgbClr val="FF6600"/>
            </a:solidFill>
            <a:prstDash val="solid"/>
            <a:round/>
            <a:headEnd type="none" w="med" len="med"/>
            <a:tailEnd type="triangle" w="med" len="med"/>
          </a:ln>
        </p:spPr>
        <p:txBody>
          <a:bodyPr anchor="t"/>
          <a:lstStyle/>
          <a:p>
            <a:pPr eaLnBrk="0" hangingPunct="0"/>
            <a:endParaRPr lang="zh-CN" altLang="en-US" dirty="0">
              <a:latin typeface="Arial" panose="020B0604020202020204" pitchFamily="34" charset="0"/>
              <a:ea typeface="宋体" panose="02010600030101010101" pitchFamily="2" charset="-122"/>
            </a:endParaRPr>
          </a:p>
        </p:txBody>
      </p:sp>
      <p:sp>
        <p:nvSpPr>
          <p:cNvPr id="29701" name="箭头 338"/>
          <p:cNvSpPr/>
          <p:nvPr/>
        </p:nvSpPr>
        <p:spPr>
          <a:xfrm flipV="1">
            <a:off x="3270250" y="2068830"/>
            <a:ext cx="1439863" cy="431800"/>
          </a:xfrm>
          <a:prstGeom prst="line">
            <a:avLst/>
          </a:prstGeom>
          <a:ln w="38100" cap="flat" cmpd="sng">
            <a:solidFill>
              <a:srgbClr val="FF6600"/>
            </a:solidFill>
            <a:prstDash val="solid"/>
            <a:round/>
            <a:headEnd type="none" w="med" len="med"/>
            <a:tailEnd type="triangle" w="med" len="med"/>
          </a:ln>
        </p:spPr>
        <p:txBody>
          <a:bodyPr anchor="t"/>
          <a:lstStyle/>
          <a:p>
            <a:pPr eaLnBrk="0" hangingPunct="0"/>
            <a:endParaRPr lang="zh-CN" altLang="en-US" dirty="0">
              <a:latin typeface="Arial" panose="020B0604020202020204" pitchFamily="34" charset="0"/>
              <a:ea typeface="宋体" panose="02010600030101010101" pitchFamily="2" charset="-122"/>
            </a:endParaRPr>
          </a:p>
        </p:txBody>
      </p:sp>
      <p:sp>
        <p:nvSpPr>
          <p:cNvPr id="29705" name="下箭头 9225"/>
          <p:cNvSpPr/>
          <p:nvPr/>
        </p:nvSpPr>
        <p:spPr>
          <a:xfrm flipH="1">
            <a:off x="1794510" y="2888933"/>
            <a:ext cx="433388" cy="647700"/>
          </a:xfrm>
          <a:prstGeom prst="downArrow">
            <a:avLst>
              <a:gd name="adj1" fmla="val 50000"/>
              <a:gd name="adj2" fmla="val 37334"/>
            </a:avLst>
          </a:prstGeom>
          <a:solidFill>
            <a:schemeClr val="accent1"/>
          </a:solidFill>
          <a:ln w="9525" cap="flat" cmpd="sng">
            <a:solidFill>
              <a:schemeClr val="tx1"/>
            </a:solidFill>
            <a:prstDash val="solid"/>
            <a:miter/>
            <a:headEnd type="none" w="med" len="med"/>
            <a:tailEnd type="none" w="med" len="med"/>
          </a:ln>
        </p:spPr>
        <p:txBody>
          <a:bodyPr anchor="t"/>
          <a:lstStyle/>
          <a:p>
            <a:pPr eaLnBrk="0" hangingPunct="0"/>
            <a:endParaRPr lang="zh-CN" altLang="en-US" dirty="0">
              <a:latin typeface="Arial" panose="020B0604020202020204" pitchFamily="34" charset="0"/>
              <a:ea typeface="宋体" panose="02010600030101010101" pitchFamily="2"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87375" y="1764665"/>
            <a:ext cx="3305175" cy="1168400"/>
          </a:xfrm>
          <a:prstGeom prst="rect">
            <a:avLst/>
          </a:prstGeom>
          <a:noFill/>
        </p:spPr>
        <p:txBody>
          <a:bodyPr wrap="square" rtlCol="0" anchor="t">
            <a:spAutoFit/>
          </a:bodyPr>
          <a:lstStyle/>
          <a:p>
            <a:r>
              <a:rPr lang="zh-CN" altLang="en-US" sz="1400"/>
              <a:t>Intermediate relay, from Swiss jiale, with high quality and stable performance, can ensure the stable operation of the control system and the normal operation of the machine.</a:t>
            </a:r>
          </a:p>
        </p:txBody>
      </p:sp>
      <p:sp>
        <p:nvSpPr>
          <p:cNvPr id="5" name="文本框 4"/>
          <p:cNvSpPr txBox="1"/>
          <p:nvPr/>
        </p:nvSpPr>
        <p:spPr>
          <a:xfrm>
            <a:off x="3244850" y="857250"/>
            <a:ext cx="2540000" cy="398780"/>
          </a:xfrm>
          <a:prstGeom prst="rect">
            <a:avLst/>
          </a:prstGeom>
          <a:noFill/>
        </p:spPr>
        <p:txBody>
          <a:bodyPr wrap="square" rtlCol="0" anchor="t">
            <a:spAutoFit/>
          </a:bodyPr>
          <a:lstStyle/>
          <a:p>
            <a:r>
              <a:rPr lang="zh-CN" altLang="en-US" sz="2000">
                <a:ln/>
                <a:solidFill>
                  <a:schemeClr val="tx1"/>
                </a:solidFill>
                <a:effectLst>
                  <a:outerShdw blurRad="38100" dist="19050" dir="2700000" algn="tl" rotWithShape="0">
                    <a:schemeClr val="dk1">
                      <a:alpha val="40000"/>
                    </a:schemeClr>
                  </a:outerShdw>
                </a:effectLst>
              </a:rPr>
              <a:t>Intermediate relay</a:t>
            </a:r>
          </a:p>
        </p:txBody>
      </p:sp>
      <p:pic>
        <p:nvPicPr>
          <p:cNvPr id="30726" name="图片 11270" descr="照片 003"/>
          <p:cNvPicPr>
            <a:picLocks noChangeAspect="1"/>
          </p:cNvPicPr>
          <p:nvPr/>
        </p:nvPicPr>
        <p:blipFill>
          <a:blip r:embed="rId2">
            <a:lum bright="12000"/>
          </a:blip>
          <a:srcRect t="21411" r="33492" b="13757"/>
          <a:stretch>
            <a:fillRect/>
          </a:stretch>
        </p:blipFill>
        <p:spPr>
          <a:xfrm>
            <a:off x="655320" y="3563303"/>
            <a:ext cx="3168650" cy="2316162"/>
          </a:xfrm>
          <a:prstGeom prst="rect">
            <a:avLst/>
          </a:prstGeom>
          <a:noFill/>
          <a:ln w="9525">
            <a:noFill/>
          </a:ln>
        </p:spPr>
      </p:pic>
      <p:pic>
        <p:nvPicPr>
          <p:cNvPr id="30723" name="图片 11267" descr="照片 005"/>
          <p:cNvPicPr>
            <a:picLocks noChangeAspect="1"/>
          </p:cNvPicPr>
          <p:nvPr/>
        </p:nvPicPr>
        <p:blipFill>
          <a:blip r:embed="rId3"/>
          <a:stretch>
            <a:fillRect/>
          </a:stretch>
        </p:blipFill>
        <p:spPr>
          <a:xfrm>
            <a:off x="4346575" y="1622425"/>
            <a:ext cx="4038600" cy="3016250"/>
          </a:xfrm>
          <a:prstGeom prst="rect">
            <a:avLst/>
          </a:prstGeom>
          <a:noFill/>
          <a:ln w="9525">
            <a:noFill/>
          </a:ln>
        </p:spPr>
      </p:pic>
      <p:sp>
        <p:nvSpPr>
          <p:cNvPr id="30725" name="箭头 338"/>
          <p:cNvSpPr/>
          <p:nvPr/>
        </p:nvSpPr>
        <p:spPr>
          <a:xfrm>
            <a:off x="3402013" y="2816860"/>
            <a:ext cx="2520950" cy="793750"/>
          </a:xfrm>
          <a:prstGeom prst="line">
            <a:avLst/>
          </a:prstGeom>
          <a:ln w="38100" cap="flat" cmpd="sng">
            <a:solidFill>
              <a:srgbClr val="FF6600"/>
            </a:solidFill>
            <a:prstDash val="solid"/>
            <a:round/>
            <a:headEnd type="none" w="med" len="med"/>
            <a:tailEnd type="triangle" w="med" len="med"/>
          </a:ln>
        </p:spPr>
        <p:txBody>
          <a:bodyPr anchor="t"/>
          <a:lstStyle/>
          <a:p>
            <a:pPr eaLnBrk="0" hangingPunct="0"/>
            <a:endParaRPr lang="zh-CN" altLang="en-US" dirty="0">
              <a:latin typeface="Arial" panose="020B0604020202020204" pitchFamily="34" charset="0"/>
              <a:ea typeface="宋体" panose="02010600030101010101" pitchFamily="2" charset="-122"/>
            </a:endParaRPr>
          </a:p>
        </p:txBody>
      </p:sp>
      <p:sp>
        <p:nvSpPr>
          <p:cNvPr id="30727" name="椭圆 11271"/>
          <p:cNvSpPr/>
          <p:nvPr/>
        </p:nvSpPr>
        <p:spPr>
          <a:xfrm rot="-360000">
            <a:off x="4478020" y="3517900"/>
            <a:ext cx="3887788" cy="577850"/>
          </a:xfrm>
          <a:prstGeom prst="ellipse">
            <a:avLst/>
          </a:prstGeom>
          <a:noFill/>
          <a:ln w="25400" cap="flat" cmpd="sng">
            <a:solidFill>
              <a:srgbClr val="FF6600"/>
            </a:solidFill>
            <a:prstDash val="solid"/>
            <a:round/>
            <a:headEnd type="none" w="med" len="med"/>
            <a:tailEnd type="none" w="med" len="med"/>
          </a:ln>
        </p:spPr>
        <p:txBody>
          <a:bodyPr anchor="t"/>
          <a:lstStyle/>
          <a:p>
            <a:pPr eaLnBrk="0" hangingPunct="0"/>
            <a:endParaRPr lang="zh-CN" altLang="en-US" dirty="0">
              <a:latin typeface="Arial" panose="020B0604020202020204" pitchFamily="34" charset="0"/>
              <a:ea typeface="宋体" panose="02010600030101010101" pitchFamily="2" charset="-122"/>
            </a:endParaRPr>
          </a:p>
        </p:txBody>
      </p:sp>
      <p:sp>
        <p:nvSpPr>
          <p:cNvPr id="30728" name="下箭头 11272"/>
          <p:cNvSpPr/>
          <p:nvPr/>
        </p:nvSpPr>
        <p:spPr>
          <a:xfrm>
            <a:off x="2024380" y="2933065"/>
            <a:ext cx="144463" cy="504825"/>
          </a:xfrm>
          <a:prstGeom prst="downArrow">
            <a:avLst>
              <a:gd name="adj1" fmla="val 50000"/>
              <a:gd name="adj2" fmla="val 87297"/>
            </a:avLst>
          </a:prstGeom>
          <a:solidFill>
            <a:schemeClr val="accent1"/>
          </a:solidFill>
          <a:ln w="9525" cap="flat" cmpd="sng">
            <a:solidFill>
              <a:schemeClr val="tx1"/>
            </a:solidFill>
            <a:prstDash val="solid"/>
            <a:miter/>
            <a:headEnd type="none" w="med" len="med"/>
            <a:tailEnd type="none" w="med" len="med"/>
          </a:ln>
        </p:spPr>
        <p:txBody>
          <a:bodyPr anchor="t"/>
          <a:lstStyle/>
          <a:p>
            <a:pPr eaLnBrk="0" hangingPunct="0"/>
            <a:endParaRPr lang="zh-CN" altLang="en-US" dirty="0">
              <a:latin typeface="Arial" panose="020B0604020202020204" pitchFamily="34" charset="0"/>
              <a:ea typeface="宋体" panose="02010600030101010101" pitchFamily="2"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463800" y="857250"/>
            <a:ext cx="5058410" cy="398780"/>
          </a:xfrm>
          <a:prstGeom prst="rect">
            <a:avLst/>
          </a:prstGeom>
          <a:noFill/>
        </p:spPr>
        <p:txBody>
          <a:bodyPr wrap="square" rtlCol="0" anchor="t">
            <a:spAutoFit/>
          </a:bodyPr>
          <a:lstStyle/>
          <a:p>
            <a:r>
              <a:rPr lang="zh-CN" altLang="en-US" sz="2000">
                <a:solidFill>
                  <a:schemeClr val="tx1"/>
                </a:solidFill>
                <a:effectLst>
                  <a:outerShdw blurRad="38100" dist="19050" dir="2700000" algn="tl" rotWithShape="0">
                    <a:schemeClr val="dk1">
                      <a:alpha val="40000"/>
                    </a:schemeClr>
                  </a:outerShdw>
                </a:effectLst>
              </a:rPr>
              <a:t>Switching power supply plus filter</a:t>
            </a:r>
          </a:p>
        </p:txBody>
      </p:sp>
      <p:sp>
        <p:nvSpPr>
          <p:cNvPr id="9" name="文本框 8"/>
          <p:cNvSpPr txBox="1"/>
          <p:nvPr/>
        </p:nvSpPr>
        <p:spPr>
          <a:xfrm>
            <a:off x="927100" y="1381125"/>
            <a:ext cx="4890135" cy="645160"/>
          </a:xfrm>
          <a:prstGeom prst="rect">
            <a:avLst/>
          </a:prstGeom>
          <a:noFill/>
        </p:spPr>
        <p:txBody>
          <a:bodyPr wrap="square" rtlCol="0" anchor="t">
            <a:spAutoFit/>
          </a:bodyPr>
          <a:lstStyle/>
          <a:p>
            <a:r>
              <a:rPr lang="zh-CN" altLang="en-US" sz="1200"/>
              <a:t>In the power supply, not only use the best quality switching power supply, but also in each power add a high-strength filter, so that all interference can not affect the performance of the equipment</a:t>
            </a:r>
          </a:p>
        </p:txBody>
      </p:sp>
      <p:sp>
        <p:nvSpPr>
          <p:cNvPr id="10" name="文本框 9"/>
          <p:cNvSpPr txBox="1"/>
          <p:nvPr/>
        </p:nvSpPr>
        <p:spPr>
          <a:xfrm>
            <a:off x="5624830" y="3271520"/>
            <a:ext cx="2802890" cy="1383665"/>
          </a:xfrm>
          <a:prstGeom prst="rect">
            <a:avLst/>
          </a:prstGeom>
          <a:noFill/>
        </p:spPr>
        <p:txBody>
          <a:bodyPr wrap="square" rtlCol="0" anchor="t">
            <a:spAutoFit/>
          </a:bodyPr>
          <a:lstStyle/>
          <a:p>
            <a:r>
              <a:rPr lang="zh-CN" altLang="en-US" sz="1200"/>
              <a:t>The power filter can separate the interference signal from the useful signal, improve the anti-interference and signal-to-noise ratio of the signal, and improve the analysis accuracy.To protect the electrical control system from interference current and voltage.</a:t>
            </a:r>
          </a:p>
        </p:txBody>
      </p:sp>
      <p:sp>
        <p:nvSpPr>
          <p:cNvPr id="11" name="文本框 10"/>
          <p:cNvSpPr txBox="1"/>
          <p:nvPr/>
        </p:nvSpPr>
        <p:spPr>
          <a:xfrm>
            <a:off x="2611120" y="5356225"/>
            <a:ext cx="5931535" cy="645160"/>
          </a:xfrm>
          <a:prstGeom prst="rect">
            <a:avLst/>
          </a:prstGeom>
          <a:noFill/>
        </p:spPr>
        <p:txBody>
          <a:bodyPr wrap="square" rtlCol="0" anchor="t">
            <a:spAutoFit/>
          </a:bodyPr>
          <a:lstStyle/>
          <a:p>
            <a:r>
              <a:rPr lang="en-US" altLang="zh-CN" sz="1200"/>
              <a:t>----</a:t>
            </a:r>
            <a:r>
              <a:rPr lang="zh-CN" altLang="en-US" sz="1200"/>
              <a:t>Switching power supply is a kind of power supply that USES modern power electronic technology to control the time ratio of switching tube on and off and maintain stable output voltage.</a:t>
            </a:r>
          </a:p>
        </p:txBody>
      </p:sp>
      <p:pic>
        <p:nvPicPr>
          <p:cNvPr id="31746" name="图片 4"/>
          <p:cNvPicPr>
            <a:picLocks noChangeAspect="1"/>
          </p:cNvPicPr>
          <p:nvPr/>
        </p:nvPicPr>
        <p:blipFill>
          <a:blip r:embed="rId2"/>
          <a:stretch>
            <a:fillRect/>
          </a:stretch>
        </p:blipFill>
        <p:spPr>
          <a:xfrm>
            <a:off x="927100" y="2421890"/>
            <a:ext cx="4204970" cy="2455545"/>
          </a:xfrm>
          <a:prstGeom prst="rect">
            <a:avLst/>
          </a:prstGeom>
          <a:noFill/>
          <a:ln w="9525" cap="flat" cmpd="sng">
            <a:solidFill>
              <a:srgbClr val="002060"/>
            </a:solidFill>
            <a:prstDash val="solid"/>
            <a:miter/>
            <a:headEnd type="none" w="med" len="med"/>
            <a:tailEnd type="none" w="med" len="med"/>
          </a:ln>
        </p:spPr>
      </p:pic>
      <p:sp>
        <p:nvSpPr>
          <p:cNvPr id="31750" name="椭圆 9"/>
          <p:cNvSpPr/>
          <p:nvPr/>
        </p:nvSpPr>
        <p:spPr>
          <a:xfrm rot="-660000">
            <a:off x="709295" y="5718493"/>
            <a:ext cx="1439863" cy="646112"/>
          </a:xfrm>
          <a:prstGeom prst="ellipse">
            <a:avLst/>
          </a:prstGeom>
          <a:solidFill>
            <a:srgbClr val="92D050"/>
          </a:solidFill>
          <a:ln w="9525" cap="flat" cmpd="sng">
            <a:solidFill>
              <a:schemeClr val="tx1"/>
            </a:solidFill>
            <a:prstDash val="solid"/>
            <a:round/>
            <a:headEnd type="none" w="med" len="med"/>
            <a:tailEnd type="none" w="med" len="med"/>
          </a:ln>
        </p:spPr>
        <p:txBody>
          <a:bodyPr anchor="t"/>
          <a:lstStyle/>
          <a:p>
            <a:pPr algn="ctr"/>
            <a:r>
              <a:rPr lang="zh-CN" altLang="en-US" sz="1000" dirty="0">
                <a:solidFill>
                  <a:srgbClr val="060707"/>
                </a:solidFill>
                <a:latin typeface="Arial" panose="020B0604020202020204" pitchFamily="34" charset="0"/>
                <a:ea typeface="新宋体" panose="02010609030101010101" pitchFamily="49" charset="-122"/>
              </a:rPr>
              <a:t>High stability switching power supply</a:t>
            </a:r>
          </a:p>
        </p:txBody>
      </p:sp>
      <p:sp>
        <p:nvSpPr>
          <p:cNvPr id="12" name="椭圆 9"/>
          <p:cNvSpPr/>
          <p:nvPr/>
        </p:nvSpPr>
        <p:spPr>
          <a:xfrm rot="-660000">
            <a:off x="6306185" y="1644333"/>
            <a:ext cx="1439863" cy="646112"/>
          </a:xfrm>
          <a:prstGeom prst="ellipse">
            <a:avLst/>
          </a:prstGeom>
          <a:solidFill>
            <a:srgbClr val="92D050"/>
          </a:solidFill>
          <a:ln w="9525" cap="flat" cmpd="sng">
            <a:solidFill>
              <a:schemeClr val="tx1"/>
            </a:solidFill>
            <a:prstDash val="solid"/>
            <a:round/>
            <a:headEnd type="none" w="med" len="med"/>
            <a:tailEnd type="none" w="med" len="med"/>
          </a:ln>
        </p:spPr>
        <p:txBody>
          <a:bodyPr anchor="t"/>
          <a:lstStyle/>
          <a:p>
            <a:pPr algn="ctr"/>
            <a:r>
              <a:rPr lang="zh-CN" altLang="en-US" sz="1000" dirty="0">
                <a:solidFill>
                  <a:srgbClr val="060707"/>
                </a:solidFill>
                <a:latin typeface="Arial" panose="020B0604020202020204" pitchFamily="34" charset="0"/>
                <a:ea typeface="新宋体" panose="02010609030101010101" pitchFamily="49" charset="-122"/>
              </a:rPr>
              <a:t>Inlet filter</a:t>
            </a:r>
          </a:p>
        </p:txBody>
      </p:sp>
      <p:cxnSp>
        <p:nvCxnSpPr>
          <p:cNvPr id="31749" name="直接箭头连接符 8"/>
          <p:cNvCxnSpPr/>
          <p:nvPr/>
        </p:nvCxnSpPr>
        <p:spPr>
          <a:xfrm flipH="1">
            <a:off x="4738688" y="2255203"/>
            <a:ext cx="1800225" cy="1501775"/>
          </a:xfrm>
          <a:prstGeom prst="straightConnector1">
            <a:avLst/>
          </a:prstGeom>
          <a:ln w="38100" cap="flat" cmpd="sng">
            <a:solidFill>
              <a:srgbClr val="FF6600"/>
            </a:solidFill>
            <a:prstDash val="solid"/>
            <a:round/>
            <a:headEnd type="none" w="med" len="med"/>
            <a:tailEnd type="arrow" w="med" len="med"/>
          </a:ln>
        </p:spPr>
      </p:cxnSp>
      <p:cxnSp>
        <p:nvCxnSpPr>
          <p:cNvPr id="31751" name="直接箭头连接符 11"/>
          <p:cNvCxnSpPr/>
          <p:nvPr/>
        </p:nvCxnSpPr>
        <p:spPr>
          <a:xfrm flipV="1">
            <a:off x="1270953" y="3603625"/>
            <a:ext cx="487362" cy="2160588"/>
          </a:xfrm>
          <a:prstGeom prst="straightConnector1">
            <a:avLst/>
          </a:prstGeom>
          <a:ln w="38100" cap="flat" cmpd="sng">
            <a:solidFill>
              <a:srgbClr val="FF6600"/>
            </a:solidFill>
            <a:prstDash val="solid"/>
            <a:round/>
            <a:headEnd type="none" w="med" len="med"/>
            <a:tailEnd type="arrow"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295015" y="857250"/>
            <a:ext cx="2778760" cy="398780"/>
          </a:xfrm>
          <a:prstGeom prst="rect">
            <a:avLst/>
          </a:prstGeom>
          <a:noFill/>
        </p:spPr>
        <p:txBody>
          <a:bodyPr wrap="square" rtlCol="0" anchor="t">
            <a:spAutoFit/>
          </a:bodyPr>
          <a:lstStyle/>
          <a:p>
            <a:r>
              <a:rPr lang="zh-CN" altLang="en-US" sz="2000">
                <a:solidFill>
                  <a:schemeClr val="tx1"/>
                </a:solidFill>
                <a:effectLst>
                  <a:outerShdw blurRad="38100" dist="19050" dir="2700000" algn="tl" rotWithShape="0">
                    <a:schemeClr val="dk1">
                      <a:alpha val="40000"/>
                    </a:schemeClr>
                  </a:outerShdw>
                </a:effectLst>
              </a:rPr>
              <a:t>Inverter stability</a:t>
            </a:r>
          </a:p>
        </p:txBody>
      </p:sp>
      <p:sp>
        <p:nvSpPr>
          <p:cNvPr id="9" name="文本框 8"/>
          <p:cNvSpPr txBox="1"/>
          <p:nvPr/>
        </p:nvSpPr>
        <p:spPr>
          <a:xfrm>
            <a:off x="927100" y="1381125"/>
            <a:ext cx="7153910" cy="460375"/>
          </a:xfrm>
          <a:prstGeom prst="rect">
            <a:avLst/>
          </a:prstGeom>
          <a:noFill/>
        </p:spPr>
        <p:txBody>
          <a:bodyPr wrap="square" rtlCol="0" anchor="t">
            <a:spAutoFit/>
          </a:bodyPr>
          <a:lstStyle/>
          <a:p>
            <a:r>
              <a:rPr lang="zh-CN" altLang="en-US" sz="1200"/>
              <a:t> transportation, air, cooling system are adopted AB inverter, stepless speed regulation, so that your welding speed, hot air, cooling speed can be selected to the best state.</a:t>
            </a:r>
          </a:p>
        </p:txBody>
      </p:sp>
      <p:sp>
        <p:nvSpPr>
          <p:cNvPr id="10" name="文本框 9"/>
          <p:cNvSpPr txBox="1"/>
          <p:nvPr/>
        </p:nvSpPr>
        <p:spPr>
          <a:xfrm>
            <a:off x="5723890" y="3281045"/>
            <a:ext cx="2802890" cy="1198880"/>
          </a:xfrm>
          <a:prstGeom prst="rect">
            <a:avLst/>
          </a:prstGeom>
          <a:noFill/>
        </p:spPr>
        <p:txBody>
          <a:bodyPr wrap="square" rtlCol="0" anchor="t">
            <a:spAutoFit/>
          </a:bodyPr>
          <a:lstStyle/>
          <a:p>
            <a:r>
              <a:rPr lang="zh-CN" altLang="en-US" sz="1200"/>
              <a:t>AB inverter is an industrial control terminal manufactured by rockwell automation, USA. AB inverter is manufactured according to European CE standard and Chinese CCIB standard</a:t>
            </a:r>
          </a:p>
        </p:txBody>
      </p:sp>
      <p:sp>
        <p:nvSpPr>
          <p:cNvPr id="11" name="文本框 10"/>
          <p:cNvSpPr txBox="1"/>
          <p:nvPr/>
        </p:nvSpPr>
        <p:spPr>
          <a:xfrm>
            <a:off x="1538605" y="5076825"/>
            <a:ext cx="5931535" cy="829945"/>
          </a:xfrm>
          <a:prstGeom prst="rect">
            <a:avLst/>
          </a:prstGeom>
          <a:noFill/>
        </p:spPr>
        <p:txBody>
          <a:bodyPr wrap="square" rtlCol="0" anchor="t">
            <a:spAutoFit/>
          </a:bodyPr>
          <a:lstStyle/>
          <a:p>
            <a:r>
              <a:rPr sz="1200"/>
              <a:t>- frequency converter</a:t>
            </a:r>
          </a:p>
          <a:p>
            <a:r>
              <a:rPr sz="1200"/>
              <a:t>The inverter is mainly composed of rectifying (ac to dc), filtering, rectifying again (dc to ac), braking unit, driving unit, microprocessing unit and so on.</a:t>
            </a:r>
          </a:p>
          <a:p>
            <a:r>
              <a:rPr sz="1200"/>
              <a:t>How it works: change the speed of the motor by changing the output frequency.</a:t>
            </a:r>
          </a:p>
        </p:txBody>
      </p:sp>
      <p:sp>
        <p:nvSpPr>
          <p:cNvPr id="12" name="椭圆 9"/>
          <p:cNvSpPr/>
          <p:nvPr/>
        </p:nvSpPr>
        <p:spPr>
          <a:xfrm rot="-660000">
            <a:off x="6057265" y="1907223"/>
            <a:ext cx="1439863" cy="646112"/>
          </a:xfrm>
          <a:prstGeom prst="ellipse">
            <a:avLst/>
          </a:prstGeom>
          <a:solidFill>
            <a:srgbClr val="92D050"/>
          </a:solidFill>
          <a:ln w="9525" cap="flat" cmpd="sng">
            <a:solidFill>
              <a:schemeClr val="tx1"/>
            </a:solidFill>
            <a:prstDash val="solid"/>
            <a:round/>
            <a:headEnd type="none" w="med" len="med"/>
            <a:tailEnd type="none" w="med" len="med"/>
          </a:ln>
        </p:spPr>
        <p:txBody>
          <a:bodyPr anchor="t"/>
          <a:lstStyle/>
          <a:p>
            <a:pPr algn="ctr"/>
            <a:r>
              <a:rPr lang="zh-CN" altLang="en-US" sz="1000" dirty="0">
                <a:solidFill>
                  <a:srgbClr val="060707"/>
                </a:solidFill>
                <a:latin typeface="Arial" panose="020B0604020202020204" pitchFamily="34" charset="0"/>
                <a:ea typeface="新宋体" panose="02010609030101010101" pitchFamily="49" charset="-122"/>
              </a:rPr>
              <a:t>The American AB variation is more stable</a:t>
            </a:r>
          </a:p>
        </p:txBody>
      </p:sp>
      <p:pic>
        <p:nvPicPr>
          <p:cNvPr id="32769" name="图片 2"/>
          <p:cNvPicPr>
            <a:picLocks noChangeAspect="1"/>
          </p:cNvPicPr>
          <p:nvPr/>
        </p:nvPicPr>
        <p:blipFill>
          <a:blip r:embed="rId2"/>
          <a:stretch>
            <a:fillRect/>
          </a:stretch>
        </p:blipFill>
        <p:spPr>
          <a:xfrm>
            <a:off x="749618" y="2045970"/>
            <a:ext cx="4875212" cy="2519363"/>
          </a:xfrm>
          <a:prstGeom prst="rect">
            <a:avLst/>
          </a:prstGeom>
          <a:noFill/>
          <a:ln w="9525">
            <a:noFill/>
          </a:ln>
        </p:spPr>
      </p:pic>
      <p:cxnSp>
        <p:nvCxnSpPr>
          <p:cNvPr id="3" name="直接箭头连接符 8"/>
          <p:cNvCxnSpPr/>
          <p:nvPr/>
        </p:nvCxnSpPr>
        <p:spPr>
          <a:xfrm flipH="1">
            <a:off x="4273233" y="2255203"/>
            <a:ext cx="1800225" cy="1501775"/>
          </a:xfrm>
          <a:prstGeom prst="straightConnector1">
            <a:avLst/>
          </a:prstGeom>
          <a:ln w="38100" cap="flat" cmpd="sng">
            <a:solidFill>
              <a:srgbClr val="FF6600"/>
            </a:solidFill>
            <a:prstDash val="solid"/>
            <a:round/>
            <a:headEnd type="none" w="med" len="med"/>
            <a:tailEnd type="arrow"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455545" y="857250"/>
            <a:ext cx="5058410" cy="398780"/>
          </a:xfrm>
          <a:prstGeom prst="rect">
            <a:avLst/>
          </a:prstGeom>
          <a:noFill/>
        </p:spPr>
        <p:txBody>
          <a:bodyPr wrap="square" rtlCol="0" anchor="t">
            <a:spAutoFit/>
          </a:bodyPr>
          <a:lstStyle/>
          <a:p>
            <a:r>
              <a:rPr lang="zh-CN" altLang="en-US" sz="2000">
                <a:solidFill>
                  <a:schemeClr val="tx1"/>
                </a:solidFill>
                <a:effectLst>
                  <a:outerShdw blurRad="38100" dist="19050" dir="2700000" algn="tl" rotWithShape="0">
                    <a:schemeClr val="dk1">
                      <a:alpha val="40000"/>
                    </a:schemeClr>
                  </a:outerShdw>
                </a:effectLst>
              </a:rPr>
              <a:t>Overcurrent protection air switch</a:t>
            </a:r>
          </a:p>
        </p:txBody>
      </p:sp>
      <p:sp>
        <p:nvSpPr>
          <p:cNvPr id="9" name="文本框 8"/>
          <p:cNvSpPr txBox="1"/>
          <p:nvPr/>
        </p:nvSpPr>
        <p:spPr>
          <a:xfrm>
            <a:off x="927100" y="1381125"/>
            <a:ext cx="6940550" cy="645160"/>
          </a:xfrm>
          <a:prstGeom prst="rect">
            <a:avLst/>
          </a:prstGeom>
          <a:noFill/>
        </p:spPr>
        <p:txBody>
          <a:bodyPr wrap="square" rtlCol="0" anchor="t">
            <a:spAutoFit/>
          </a:bodyPr>
          <a:lstStyle/>
          <a:p>
            <a:r>
              <a:rPr lang="zh-CN" altLang="en-US" sz="1200"/>
              <a:t>We add an overcurrent protection switch above each heating zone to automatically cut off the power supply when the heater fails, thus protecting the fault from spreading.Of course our best hope is that he doesn't provide protection that hasn't worked.</a:t>
            </a:r>
          </a:p>
        </p:txBody>
      </p:sp>
      <p:sp>
        <p:nvSpPr>
          <p:cNvPr id="11" name="文本框 10"/>
          <p:cNvSpPr txBox="1"/>
          <p:nvPr/>
        </p:nvSpPr>
        <p:spPr>
          <a:xfrm>
            <a:off x="606425" y="5067935"/>
            <a:ext cx="7931785" cy="1198880"/>
          </a:xfrm>
          <a:prstGeom prst="rect">
            <a:avLst/>
          </a:prstGeom>
          <a:noFill/>
        </p:spPr>
        <p:txBody>
          <a:bodyPr wrap="square" rtlCol="0" anchor="t">
            <a:spAutoFit/>
          </a:bodyPr>
          <a:lstStyle/>
          <a:p>
            <a:r>
              <a:rPr lang="en-US" sz="1200"/>
              <a:t>----</a:t>
            </a:r>
            <a:r>
              <a:rPr sz="1200"/>
              <a:t>Air switch in the low-voltage control circuit, the air switch is the circuit breaker (must be separated in the high-voltage distribution), in the circuit for switching on, breaking and carrying the rated working current, and can be in heating and motor overload, short circuit, undervoltage in the case of reliable protection.The dynamic and static contact and contact bar of the circuit breaker are designed in parallel, and the electric repulsion force generated by the short circuit is used to make the dynamic and static contact disconnect, with high breaking capacity and strong current limiting characteristics.</a:t>
            </a:r>
          </a:p>
        </p:txBody>
      </p:sp>
      <p:pic>
        <p:nvPicPr>
          <p:cNvPr id="33794" name="图片 7"/>
          <p:cNvPicPr>
            <a:picLocks noChangeAspect="1"/>
          </p:cNvPicPr>
          <p:nvPr/>
        </p:nvPicPr>
        <p:blipFill>
          <a:blip r:embed="rId2"/>
          <a:stretch>
            <a:fillRect/>
          </a:stretch>
        </p:blipFill>
        <p:spPr>
          <a:xfrm>
            <a:off x="836930" y="2214245"/>
            <a:ext cx="4566920" cy="2743835"/>
          </a:xfrm>
          <a:prstGeom prst="rect">
            <a:avLst/>
          </a:prstGeom>
          <a:noFill/>
          <a:ln w="9525">
            <a:noFill/>
          </a:ln>
        </p:spPr>
      </p:pic>
      <p:sp>
        <p:nvSpPr>
          <p:cNvPr id="33798" name="爆炸形 1 7"/>
          <p:cNvSpPr/>
          <p:nvPr/>
        </p:nvSpPr>
        <p:spPr>
          <a:xfrm>
            <a:off x="6313805" y="1794510"/>
            <a:ext cx="1836420" cy="1501140"/>
          </a:xfrm>
          <a:prstGeom prst="irregularSeal1">
            <a:avLst/>
          </a:prstGeom>
          <a:solidFill>
            <a:srgbClr val="FFC000"/>
          </a:solidFill>
          <a:ln w="9525" cap="flat" cmpd="sng">
            <a:solidFill>
              <a:schemeClr val="tx1"/>
            </a:solidFill>
            <a:prstDash val="solid"/>
            <a:miter/>
            <a:headEnd type="none" w="med" len="med"/>
            <a:tailEnd type="none" w="med" len="med"/>
          </a:ln>
        </p:spPr>
        <p:txBody>
          <a:bodyPr anchor="t"/>
          <a:lstStyle/>
          <a:p>
            <a:pPr algn="ctr"/>
            <a:r>
              <a:rPr lang="zh-CN" altLang="en-US" sz="1000" dirty="0">
                <a:solidFill>
                  <a:srgbClr val="060707"/>
                </a:solidFill>
                <a:latin typeface="Arial" panose="020B0604020202020204" pitchFamily="34" charset="0"/>
                <a:ea typeface="新宋体" panose="02010609030101010101" pitchFamily="49" charset="-122"/>
              </a:rPr>
              <a:t>Inlet overcurrent protection switch</a:t>
            </a:r>
          </a:p>
        </p:txBody>
      </p:sp>
      <p:cxnSp>
        <p:nvCxnSpPr>
          <p:cNvPr id="33797" name="直接箭头连接符 6"/>
          <p:cNvCxnSpPr/>
          <p:nvPr/>
        </p:nvCxnSpPr>
        <p:spPr>
          <a:xfrm flipH="1">
            <a:off x="3794125" y="2409190"/>
            <a:ext cx="2519363" cy="1368425"/>
          </a:xfrm>
          <a:prstGeom prst="straightConnector1">
            <a:avLst/>
          </a:prstGeom>
          <a:ln w="38100" cap="flat" cmpd="sng">
            <a:solidFill>
              <a:srgbClr val="FF9900"/>
            </a:solidFill>
            <a:prstDash val="solid"/>
            <a:round/>
            <a:headEnd type="none" w="med" len="med"/>
            <a:tailEnd type="arrow"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463800" y="857250"/>
            <a:ext cx="5058410" cy="398780"/>
          </a:xfrm>
          <a:prstGeom prst="rect">
            <a:avLst/>
          </a:prstGeom>
          <a:noFill/>
        </p:spPr>
        <p:txBody>
          <a:bodyPr wrap="square" rtlCol="0" anchor="t">
            <a:spAutoFit/>
          </a:bodyPr>
          <a:lstStyle/>
          <a:p>
            <a:r>
              <a:rPr lang="zh-CN" altLang="en-US" sz="2000">
                <a:solidFill>
                  <a:schemeClr val="tx1"/>
                </a:solidFill>
                <a:effectLst>
                  <a:outerShdw blurRad="38100" dist="19050" dir="2700000" algn="tl" rotWithShape="0">
                    <a:schemeClr val="dk1">
                      <a:alpha val="40000"/>
                    </a:schemeClr>
                  </a:outerShdw>
                </a:effectLst>
              </a:rPr>
              <a:t>Temperature patrol instrument</a:t>
            </a:r>
          </a:p>
        </p:txBody>
      </p:sp>
      <p:sp>
        <p:nvSpPr>
          <p:cNvPr id="9" name="文本框 8"/>
          <p:cNvSpPr txBox="1"/>
          <p:nvPr/>
        </p:nvSpPr>
        <p:spPr>
          <a:xfrm>
            <a:off x="927100" y="1381125"/>
            <a:ext cx="7458075" cy="645160"/>
          </a:xfrm>
          <a:prstGeom prst="rect">
            <a:avLst/>
          </a:prstGeom>
          <a:noFill/>
        </p:spPr>
        <p:txBody>
          <a:bodyPr wrap="square" rtlCol="0" anchor="t">
            <a:spAutoFit/>
          </a:bodyPr>
          <a:lstStyle/>
          <a:p>
            <a:r>
              <a:rPr lang="zh-CN" altLang="en-US" sz="1200"/>
              <a:t>We also installed a temperature patrol on each machine to monitor the temperature of each temperature zone at all times, so that the temperature of each temperature zone is within the normal range, beyond the set temperature range immediately alarm.  </a:t>
            </a:r>
          </a:p>
        </p:txBody>
      </p:sp>
      <p:sp>
        <p:nvSpPr>
          <p:cNvPr id="10" name="文本框 9"/>
          <p:cNvSpPr txBox="1"/>
          <p:nvPr/>
        </p:nvSpPr>
        <p:spPr>
          <a:xfrm>
            <a:off x="5375910" y="2927985"/>
            <a:ext cx="2802890" cy="2122805"/>
          </a:xfrm>
          <a:prstGeom prst="rect">
            <a:avLst/>
          </a:prstGeom>
          <a:noFill/>
        </p:spPr>
        <p:txBody>
          <a:bodyPr wrap="square" rtlCol="0" anchor="t">
            <a:spAutoFit/>
          </a:bodyPr>
          <a:lstStyle/>
          <a:p>
            <a:r>
              <a:rPr lang="zh-CN" altLang="en-US" sz="1200"/>
              <a:t>The temperature patrol produced by Shanghai hongrun precision instrument, the first brand in China, with real artificial intelligence calculation, no need for manual adjustment of parameters, temperature control precision up to ±0.1℃, able to monitor the control temperature of each temperature zone, and further improve the quality of PCB components.</a:t>
            </a:r>
          </a:p>
        </p:txBody>
      </p:sp>
      <p:pic>
        <p:nvPicPr>
          <p:cNvPr id="34821" name="图片 17413" descr="20150709_115724"/>
          <p:cNvPicPr>
            <a:picLocks noChangeAspect="1"/>
          </p:cNvPicPr>
          <p:nvPr/>
        </p:nvPicPr>
        <p:blipFill>
          <a:blip r:embed="rId2"/>
          <a:srcRect r="4115" b="26221"/>
          <a:stretch>
            <a:fillRect/>
          </a:stretch>
        </p:blipFill>
        <p:spPr>
          <a:xfrm>
            <a:off x="710565" y="2694940"/>
            <a:ext cx="4486910" cy="2589530"/>
          </a:xfrm>
          <a:prstGeom prst="rect">
            <a:avLst/>
          </a:prstGeom>
          <a:noFill/>
          <a:ln w="9525">
            <a:noFill/>
          </a:ln>
        </p:spPr>
      </p:pic>
      <p:sp>
        <p:nvSpPr>
          <p:cNvPr id="34822" name="箭头 348"/>
          <p:cNvSpPr/>
          <p:nvPr/>
        </p:nvSpPr>
        <p:spPr>
          <a:xfrm flipH="1">
            <a:off x="2539365" y="2026285"/>
            <a:ext cx="936625" cy="1871663"/>
          </a:xfrm>
          <a:prstGeom prst="line">
            <a:avLst/>
          </a:prstGeom>
          <a:ln w="38100" cap="flat" cmpd="sng">
            <a:solidFill>
              <a:srgbClr val="FF6600"/>
            </a:solidFill>
            <a:prstDash val="solid"/>
            <a:round/>
            <a:headEnd type="none" w="med" len="med"/>
            <a:tailEnd type="triangle" w="med" len="med"/>
          </a:ln>
        </p:spPr>
        <p:txBody>
          <a:bodyPr anchor="t"/>
          <a:lstStyle/>
          <a:p>
            <a:pPr eaLnBrk="0" hangingPunct="0"/>
            <a:endParaRPr lang="zh-CN" altLang="en-US" dirty="0">
              <a:latin typeface="Arial" panose="020B0604020202020204" pitchFamily="34" charset="0"/>
              <a:ea typeface="宋体" panose="02010600030101010101" pitchFamily="2"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463800" y="857250"/>
            <a:ext cx="5058410" cy="398780"/>
          </a:xfrm>
          <a:prstGeom prst="rect">
            <a:avLst/>
          </a:prstGeom>
          <a:noFill/>
        </p:spPr>
        <p:txBody>
          <a:bodyPr wrap="square" rtlCol="0" anchor="t">
            <a:spAutoFit/>
          </a:bodyPr>
          <a:lstStyle/>
          <a:p>
            <a:r>
              <a:rPr lang="zh-CN" altLang="en-US" sz="2000">
                <a:solidFill>
                  <a:schemeClr val="tx1"/>
                </a:solidFill>
                <a:effectLst>
                  <a:outerShdw blurRad="38100" dist="19050" dir="2700000" algn="tl" rotWithShape="0">
                    <a:schemeClr val="dk1">
                      <a:alpha val="40000"/>
                    </a:schemeClr>
                  </a:outerShdw>
                </a:effectLst>
              </a:rPr>
              <a:t>Double Angle fan cover function</a:t>
            </a:r>
          </a:p>
        </p:txBody>
      </p:sp>
      <p:sp>
        <p:nvSpPr>
          <p:cNvPr id="9" name="文本框 8"/>
          <p:cNvSpPr txBox="1"/>
          <p:nvPr/>
        </p:nvSpPr>
        <p:spPr>
          <a:xfrm>
            <a:off x="1158240" y="3365500"/>
            <a:ext cx="2141220" cy="1938020"/>
          </a:xfrm>
          <a:prstGeom prst="rect">
            <a:avLst/>
          </a:prstGeom>
          <a:noFill/>
        </p:spPr>
        <p:txBody>
          <a:bodyPr wrap="square" rtlCol="0" anchor="t">
            <a:spAutoFit/>
          </a:bodyPr>
          <a:lstStyle/>
          <a:p>
            <a:r>
              <a:rPr lang="zh-CN" altLang="en-US" sz="1200"/>
              <a:t>The double corner fan cover structure can effectively divide the air in the flow passage for the first time, which can reduce the temperature difference control precision of reflow welding at 3 points by 1℃ immediately on the basis of the single corner fan</a:t>
            </a:r>
          </a:p>
        </p:txBody>
      </p:sp>
      <p:pic>
        <p:nvPicPr>
          <p:cNvPr id="35842" name="图片 9" descr="1B8D1547E0FC6F82F3A3649630BFD3E1"/>
          <p:cNvPicPr>
            <a:picLocks noChangeAspect="1"/>
          </p:cNvPicPr>
          <p:nvPr/>
        </p:nvPicPr>
        <p:blipFill>
          <a:blip r:embed="rId2"/>
          <a:stretch>
            <a:fillRect/>
          </a:stretch>
        </p:blipFill>
        <p:spPr>
          <a:xfrm>
            <a:off x="4511675" y="1565275"/>
            <a:ext cx="3552190" cy="4648200"/>
          </a:xfrm>
          <a:prstGeom prst="rect">
            <a:avLst/>
          </a:prstGeom>
          <a:noFill/>
          <a:ln w="9525">
            <a:noFill/>
          </a:ln>
        </p:spPr>
      </p:pic>
      <p:sp>
        <p:nvSpPr>
          <p:cNvPr id="35844" name="椭圆 6"/>
          <p:cNvSpPr/>
          <p:nvPr/>
        </p:nvSpPr>
        <p:spPr>
          <a:xfrm rot="20280000">
            <a:off x="1562100" y="1659890"/>
            <a:ext cx="1930400" cy="937895"/>
          </a:xfrm>
          <a:prstGeom prst="ellipse">
            <a:avLst/>
          </a:prstGeom>
          <a:solidFill>
            <a:schemeClr val="accent1"/>
          </a:solidFill>
          <a:ln w="9525" cap="flat" cmpd="sng">
            <a:solidFill>
              <a:schemeClr val="tx1"/>
            </a:solidFill>
            <a:prstDash val="solid"/>
            <a:round/>
            <a:headEnd type="none" w="med" len="med"/>
            <a:tailEnd type="none" w="med" len="med"/>
          </a:ln>
        </p:spPr>
        <p:txBody>
          <a:bodyPr anchor="t"/>
          <a:lstStyle/>
          <a:p>
            <a:pPr algn="ctr"/>
            <a:r>
              <a:rPr lang="zh-CN" altLang="en-US" sz="1000" dirty="0">
                <a:latin typeface="Arial" panose="020B0604020202020204" pitchFamily="34" charset="0"/>
                <a:ea typeface="新宋体" panose="02010609030101010101" pitchFamily="49" charset="-122"/>
              </a:rPr>
              <a:t>Double Angle fan cover is our company's patent technology</a:t>
            </a:r>
          </a:p>
        </p:txBody>
      </p:sp>
      <p:cxnSp>
        <p:nvCxnSpPr>
          <p:cNvPr id="35848" name="直接箭头连接符 5"/>
          <p:cNvCxnSpPr/>
          <p:nvPr/>
        </p:nvCxnSpPr>
        <p:spPr>
          <a:xfrm>
            <a:off x="3416935" y="1924050"/>
            <a:ext cx="4105275" cy="2279650"/>
          </a:xfrm>
          <a:prstGeom prst="straightConnector1">
            <a:avLst/>
          </a:prstGeom>
          <a:ln w="9525" cap="flat" cmpd="sng">
            <a:solidFill>
              <a:srgbClr val="FF0000"/>
            </a:solidFill>
            <a:prstDash val="solid"/>
            <a:round/>
            <a:headEnd type="none" w="med" len="med"/>
            <a:tailEnd type="arrow" w="med" len="med"/>
          </a:ln>
        </p:spPr>
      </p:cxnSp>
      <p:cxnSp>
        <p:nvCxnSpPr>
          <p:cNvPr id="35843" name="直接箭头连接符 5"/>
          <p:cNvCxnSpPr/>
          <p:nvPr/>
        </p:nvCxnSpPr>
        <p:spPr>
          <a:xfrm>
            <a:off x="2739073" y="2370455"/>
            <a:ext cx="2239962" cy="2298700"/>
          </a:xfrm>
          <a:prstGeom prst="straightConnector1">
            <a:avLst/>
          </a:prstGeom>
          <a:ln w="9525" cap="flat" cmpd="sng">
            <a:solidFill>
              <a:srgbClr val="FF0000"/>
            </a:solidFill>
            <a:prstDash val="solid"/>
            <a:round/>
            <a:headEnd type="none" w="med" len="med"/>
            <a:tailEnd type="arrow"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标题 8193"/>
          <p:cNvSpPr>
            <a:spLocks noGrp="1"/>
          </p:cNvSpPr>
          <p:nvPr>
            <p:ph type="title"/>
          </p:nvPr>
        </p:nvSpPr>
        <p:spPr>
          <a:xfrm>
            <a:off x="555625" y="518795"/>
            <a:ext cx="7992745" cy="825500"/>
          </a:xfrm>
          <a:noFill/>
          <a:ln>
            <a:noFill/>
          </a:ln>
        </p:spPr>
        <p:txBody>
          <a:bodyPr anchor="ctr"/>
          <a:lstStyle/>
          <a:p>
            <a:r>
              <a:rPr lang="en-US" altLang="zh-CN" sz="1600" dirty="0">
                <a:ln/>
                <a:effectLst>
                  <a:outerShdw blurRad="38100" dist="19050" dir="2700000" algn="tl" rotWithShape="0">
                    <a:schemeClr val="dk1">
                      <a:alpha val="40000"/>
                    </a:schemeClr>
                  </a:outerShdw>
                </a:effectLst>
              </a:rPr>
              <a:t>STE-800D </a:t>
            </a:r>
            <a:r>
              <a:rPr lang="zh-CN" altLang="en-US" sz="1600" dirty="0">
                <a:ln/>
                <a:effectLst>
                  <a:outerShdw blurRad="38100" dist="19050" dir="2700000" algn="tl" rotWithShape="0">
                    <a:schemeClr val="dk1">
                      <a:alpha val="40000"/>
                    </a:schemeClr>
                  </a:outerShdw>
                </a:effectLst>
              </a:rPr>
              <a:t>Hot air lead-free reflow </a:t>
            </a:r>
            <a:r>
              <a:rPr lang="en-US" altLang="zh-CN" sz="1600" dirty="0">
                <a:ln/>
                <a:effectLst>
                  <a:outerShdw blurRad="38100" dist="19050" dir="2700000" algn="tl" rotWithShape="0">
                    <a:schemeClr val="dk1">
                      <a:alpha val="40000"/>
                    </a:schemeClr>
                  </a:outerShdw>
                </a:effectLst>
              </a:rPr>
              <a:t>oven machine</a:t>
            </a:r>
            <a:br>
              <a:rPr lang="en-US" altLang="zh-CN" sz="1600" noProof="1"/>
            </a:br>
            <a:r>
              <a:rPr lang="zh-CN" altLang="en-US" sz="1600" b="1" dirty="0">
                <a:solidFill>
                  <a:srgbClr val="990033"/>
                </a:solidFill>
              </a:rPr>
              <a:t> brief introduction:</a:t>
            </a:r>
          </a:p>
        </p:txBody>
      </p:sp>
      <p:graphicFrame>
        <p:nvGraphicFramePr>
          <p:cNvPr id="2" name="表格 1"/>
          <p:cNvGraphicFramePr/>
          <p:nvPr>
            <p:custDataLst>
              <p:tags r:id="rId1"/>
            </p:custDataLst>
          </p:nvPr>
        </p:nvGraphicFramePr>
        <p:xfrm>
          <a:off x="1212850" y="1179830"/>
          <a:ext cx="6621145" cy="5039360"/>
        </p:xfrm>
        <a:graphic>
          <a:graphicData uri="http://schemas.openxmlformats.org/drawingml/2006/table">
            <a:tbl>
              <a:tblPr firstRow="1" bandRow="1">
                <a:tableStyleId>{5940675A-B579-460E-94D1-54222C63F5DA}</a:tableStyleId>
              </a:tblPr>
              <a:tblGrid>
                <a:gridCol w="1588135">
                  <a:extLst>
                    <a:ext uri="{9D8B030D-6E8A-4147-A177-3AD203B41FA5}">
                      <a16:colId xmlns:a16="http://schemas.microsoft.com/office/drawing/2014/main" val="20000"/>
                    </a:ext>
                  </a:extLst>
                </a:gridCol>
                <a:gridCol w="1631315">
                  <a:extLst>
                    <a:ext uri="{9D8B030D-6E8A-4147-A177-3AD203B41FA5}">
                      <a16:colId xmlns:a16="http://schemas.microsoft.com/office/drawing/2014/main" val="20001"/>
                    </a:ext>
                  </a:extLst>
                </a:gridCol>
                <a:gridCol w="1678940">
                  <a:extLst>
                    <a:ext uri="{9D8B030D-6E8A-4147-A177-3AD203B41FA5}">
                      <a16:colId xmlns:a16="http://schemas.microsoft.com/office/drawing/2014/main" val="20002"/>
                    </a:ext>
                  </a:extLst>
                </a:gridCol>
                <a:gridCol w="1722755">
                  <a:extLst>
                    <a:ext uri="{9D8B030D-6E8A-4147-A177-3AD203B41FA5}">
                      <a16:colId xmlns:a16="http://schemas.microsoft.com/office/drawing/2014/main" val="20003"/>
                    </a:ext>
                  </a:extLst>
                </a:gridCol>
              </a:tblGrid>
              <a:tr h="118110">
                <a:tc gridSpan="4">
                  <a:txBody>
                    <a:bodyPr/>
                    <a:lstStyle/>
                    <a:p>
                      <a:pPr>
                        <a:buNone/>
                      </a:pPr>
                      <a:r>
                        <a:rPr lang="en-US" sz="700" b="1" i="1" u="sng">
                          <a:solidFill>
                            <a:srgbClr val="242424"/>
                          </a:solidFill>
                          <a:latin typeface="宋体" panose="02010600030101010101" pitchFamily="2" charset="-122"/>
                          <a:ea typeface="宋体" panose="02010600030101010101" pitchFamily="2" charset="-122"/>
                          <a:cs typeface="宋体" panose="02010600030101010101" pitchFamily="2" charset="-122"/>
                        </a:rPr>
                        <a:t>Machine Specification</a:t>
                      </a:r>
                      <a:endParaRPr lang="en-US" altLang="en-US" sz="700" b="1" i="1" u="sng">
                        <a:solidFill>
                          <a:srgbClr val="242424"/>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153035">
                <a:tc>
                  <a:txBody>
                    <a:bodyPr/>
                    <a:lstStyle/>
                    <a:p>
                      <a:pPr>
                        <a:buNone/>
                      </a:pPr>
                      <a:r>
                        <a:rPr lang="en-US" sz="700" b="0">
                          <a:solidFill>
                            <a:srgbClr val="242424"/>
                          </a:solidFill>
                          <a:latin typeface="Arial" panose="020B0604020202020204" pitchFamily="34" charset="0"/>
                          <a:cs typeface="Arial" panose="020B0604020202020204" pitchFamily="34" charset="0"/>
                        </a:rPr>
                        <a:t>Model</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900" b="0">
                          <a:solidFill>
                            <a:srgbClr val="C00000"/>
                          </a:solidFill>
                          <a:latin typeface="Calibri" panose="020F0502020204030204" pitchFamily="2" charset="0"/>
                          <a:cs typeface="Calibri" panose="020F0502020204030204" pitchFamily="2" charset="0"/>
                        </a:rPr>
                        <a:t>STE-800D</a:t>
                      </a: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Control</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Industrial computer</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extLst>
                  <a:ext uri="{0D108BD9-81ED-4DB2-BD59-A6C34878D82A}">
                    <a16:rowId xmlns:a16="http://schemas.microsoft.com/office/drawing/2014/main" val="10001"/>
                  </a:ext>
                </a:extLst>
              </a:tr>
              <a:tr h="119380">
                <a:tc>
                  <a:txBody>
                    <a:bodyPr/>
                    <a:lstStyle/>
                    <a:p>
                      <a:pPr>
                        <a:buNone/>
                      </a:pPr>
                      <a:r>
                        <a:rPr lang="en-US" sz="700" b="0">
                          <a:solidFill>
                            <a:srgbClr val="242424"/>
                          </a:solidFill>
                          <a:latin typeface="Arial" panose="020B0604020202020204" pitchFamily="34" charset="0"/>
                          <a:cs typeface="Arial" panose="020B0604020202020204" pitchFamily="34" charset="0"/>
                        </a:rPr>
                        <a:t>Heating zones quan.</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Top 8,bottom 8</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Cooling zones quan.</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C00000"/>
                          </a:solidFill>
                          <a:latin typeface="Arial" panose="020B0604020202020204" pitchFamily="34" charset="0"/>
                          <a:cs typeface="Arial" panose="020B0604020202020204" pitchFamily="34" charset="0"/>
                        </a:rPr>
                        <a:t>Top 2</a:t>
                      </a:r>
                      <a:endParaRPr lang="en-US" altLang="en-US" sz="700" b="0">
                        <a:solidFill>
                          <a:srgbClr val="C00000"/>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extLst>
                  <a:ext uri="{0D108BD9-81ED-4DB2-BD59-A6C34878D82A}">
                    <a16:rowId xmlns:a16="http://schemas.microsoft.com/office/drawing/2014/main" val="10002"/>
                  </a:ext>
                </a:extLst>
              </a:tr>
              <a:tr h="118110">
                <a:tc>
                  <a:txBody>
                    <a:bodyPr/>
                    <a:lstStyle/>
                    <a:p>
                      <a:pPr>
                        <a:buNone/>
                      </a:pPr>
                      <a:r>
                        <a:rPr lang="en-US" sz="700" b="0">
                          <a:solidFill>
                            <a:srgbClr val="242424"/>
                          </a:solidFill>
                          <a:latin typeface="Arial" panose="020B0604020202020204" pitchFamily="34" charset="0"/>
                          <a:cs typeface="Arial" panose="020B0604020202020204" pitchFamily="34" charset="0"/>
                        </a:rPr>
                        <a:t>Heating zone length</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3110mm</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Current plate structure</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Galvanized plate</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extLst>
                  <a:ext uri="{0D108BD9-81ED-4DB2-BD59-A6C34878D82A}">
                    <a16:rowId xmlns:a16="http://schemas.microsoft.com/office/drawing/2014/main" val="10003"/>
                  </a:ext>
                </a:extLst>
              </a:tr>
              <a:tr h="155575">
                <a:tc>
                  <a:txBody>
                    <a:bodyPr/>
                    <a:lstStyle/>
                    <a:p>
                      <a:pPr>
                        <a:buNone/>
                      </a:pPr>
                      <a:r>
                        <a:rPr lang="en-US" sz="700" b="0">
                          <a:solidFill>
                            <a:srgbClr val="242424"/>
                          </a:solidFill>
                          <a:latin typeface="Arial" panose="020B0604020202020204" pitchFamily="34" charset="0"/>
                          <a:cs typeface="Arial" panose="020B0604020202020204" pitchFamily="34" charset="0"/>
                        </a:rPr>
                        <a:t>Weigth</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APPROX:2400KG</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C00000"/>
                          </a:solidFill>
                          <a:latin typeface="Arial" panose="020B0604020202020204" pitchFamily="34" charset="0"/>
                          <a:cs typeface="Arial" panose="020B0604020202020204" pitchFamily="34" charset="0"/>
                        </a:rPr>
                        <a:t>Dimension</a:t>
                      </a:r>
                      <a:endParaRPr lang="en-US" altLang="en-US" sz="700" b="0">
                        <a:solidFill>
                          <a:srgbClr val="C00000"/>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C00000"/>
                          </a:solidFill>
                          <a:latin typeface="Arial" panose="020B0604020202020204" pitchFamily="34" charset="0"/>
                          <a:cs typeface="Arial" panose="020B0604020202020204" pitchFamily="34" charset="0"/>
                        </a:rPr>
                        <a:t>5310*1430*1530mm</a:t>
                      </a:r>
                      <a:endParaRPr lang="en-US" altLang="en-US" sz="700" b="0">
                        <a:solidFill>
                          <a:srgbClr val="C00000"/>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extLst>
                  <a:ext uri="{0D108BD9-81ED-4DB2-BD59-A6C34878D82A}">
                    <a16:rowId xmlns:a16="http://schemas.microsoft.com/office/drawing/2014/main" val="10004"/>
                  </a:ext>
                </a:extLst>
              </a:tr>
              <a:tr h="118110">
                <a:tc>
                  <a:txBody>
                    <a:bodyPr/>
                    <a:lstStyle/>
                    <a:p>
                      <a:pPr>
                        <a:buNone/>
                      </a:pPr>
                      <a:r>
                        <a:rPr lang="en-US" sz="700" b="0">
                          <a:solidFill>
                            <a:srgbClr val="242424"/>
                          </a:solidFill>
                          <a:latin typeface="Arial" panose="020B0604020202020204" pitchFamily="34" charset="0"/>
                          <a:cs typeface="Arial" panose="020B0604020202020204" pitchFamily="34" charset="0"/>
                        </a:rPr>
                        <a:t>Exhaust capacity</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11㎡/min×2</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Color</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Grey</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extLst>
                  <a:ext uri="{0D108BD9-81ED-4DB2-BD59-A6C34878D82A}">
                    <a16:rowId xmlns:a16="http://schemas.microsoft.com/office/drawing/2014/main" val="10005"/>
                  </a:ext>
                </a:extLst>
              </a:tr>
              <a:tr h="119380">
                <a:tc gridSpan="4">
                  <a:txBody>
                    <a:bodyPr/>
                    <a:lstStyle/>
                    <a:p>
                      <a:pPr>
                        <a:buNone/>
                      </a:pPr>
                      <a:r>
                        <a:rPr lang="en-US" sz="700" b="1" i="1" u="sng">
                          <a:solidFill>
                            <a:srgbClr val="242424"/>
                          </a:solidFill>
                          <a:latin typeface="宋体" panose="02010600030101010101" pitchFamily="2" charset="-122"/>
                          <a:ea typeface="宋体" panose="02010600030101010101" pitchFamily="2" charset="-122"/>
                          <a:cs typeface="宋体" panose="02010600030101010101" pitchFamily="2" charset="-122"/>
                        </a:rPr>
                        <a:t>Control system</a:t>
                      </a:r>
                      <a:endParaRPr lang="en-US" altLang="en-US" sz="700" b="1" i="1" u="sng">
                        <a:solidFill>
                          <a:srgbClr val="242424"/>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6"/>
                  </a:ext>
                </a:extLst>
              </a:tr>
              <a:tr h="118745">
                <a:tc>
                  <a:txBody>
                    <a:bodyPr/>
                    <a:lstStyle/>
                    <a:p>
                      <a:pPr>
                        <a:buNone/>
                      </a:pPr>
                      <a:r>
                        <a:rPr lang="en-US" sz="700" b="0">
                          <a:solidFill>
                            <a:srgbClr val="242424"/>
                          </a:solidFill>
                          <a:latin typeface="Arial" panose="020B0604020202020204" pitchFamily="34" charset="0"/>
                          <a:cs typeface="Arial" panose="020B0604020202020204" pitchFamily="34" charset="0"/>
                        </a:rPr>
                        <a:t>Electricity supply</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3P  380V/220V 50/60HZ</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Temp. control range</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Room temp.～300</a:t>
                      </a:r>
                      <a:r>
                        <a:rPr lang="en-US" sz="700" b="0">
                          <a:solidFill>
                            <a:srgbClr val="242424"/>
                          </a:solidFill>
                          <a:latin typeface="微软雅黑" panose="020B0503020204020204" charset="-122"/>
                          <a:ea typeface="微软雅黑" panose="020B0503020204020204" charset="-122"/>
                          <a:cs typeface="微软雅黑" panose="020B0503020204020204" charset="-122"/>
                        </a:rPr>
                        <a:t>℃</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extLst>
                  <a:ext uri="{0D108BD9-81ED-4DB2-BD59-A6C34878D82A}">
                    <a16:rowId xmlns:a16="http://schemas.microsoft.com/office/drawing/2014/main" val="10007"/>
                  </a:ext>
                </a:extLst>
              </a:tr>
              <a:tr h="119380">
                <a:tc>
                  <a:txBody>
                    <a:bodyPr/>
                    <a:lstStyle/>
                    <a:p>
                      <a:pPr>
                        <a:buNone/>
                      </a:pPr>
                      <a:r>
                        <a:rPr lang="en-US" sz="700" b="0">
                          <a:solidFill>
                            <a:srgbClr val="242424"/>
                          </a:solidFill>
                          <a:latin typeface="Arial" panose="020B0604020202020204" pitchFamily="34" charset="0"/>
                          <a:cs typeface="Arial" panose="020B0604020202020204" pitchFamily="34" charset="0"/>
                        </a:rPr>
                        <a:t>Total power</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67KW</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Temp. control accuracy</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±1</a:t>
                      </a:r>
                      <a:r>
                        <a:rPr lang="en-US" sz="700" b="0">
                          <a:solidFill>
                            <a:srgbClr val="242424"/>
                          </a:solidFill>
                          <a:latin typeface="微软雅黑" panose="020B0503020204020204" charset="-122"/>
                          <a:ea typeface="微软雅黑" panose="020B0503020204020204" charset="-122"/>
                          <a:cs typeface="微软雅黑" panose="020B0503020204020204" charset="-122"/>
                        </a:rPr>
                        <a:t>℃</a:t>
                      </a:r>
                      <a:r>
                        <a:rPr lang="en-US" sz="700" b="0">
                          <a:solidFill>
                            <a:srgbClr val="242424"/>
                          </a:solidFill>
                          <a:latin typeface="Arial" panose="020B0604020202020204" pitchFamily="34" charset="0"/>
                          <a:cs typeface="Arial" panose="020B0604020202020204" pitchFamily="34" charset="0"/>
                        </a:rPr>
                        <a:t>（statical state）</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extLst>
                  <a:ext uri="{0D108BD9-81ED-4DB2-BD59-A6C34878D82A}">
                    <a16:rowId xmlns:a16="http://schemas.microsoft.com/office/drawing/2014/main" val="10008"/>
                  </a:ext>
                </a:extLst>
              </a:tr>
              <a:tr h="118110">
                <a:tc>
                  <a:txBody>
                    <a:bodyPr/>
                    <a:lstStyle/>
                    <a:p>
                      <a:pPr>
                        <a:buNone/>
                      </a:pPr>
                      <a:r>
                        <a:rPr lang="en-US" sz="700" b="0">
                          <a:solidFill>
                            <a:srgbClr val="242424"/>
                          </a:solidFill>
                          <a:latin typeface="Arial" panose="020B0604020202020204" pitchFamily="34" charset="0"/>
                          <a:cs typeface="Arial" panose="020B0604020202020204" pitchFamily="34" charset="0"/>
                        </a:rPr>
                        <a:t>Start power</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32KW</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Temp. control method</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PID +SSR drive</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extLst>
                  <a:ext uri="{0D108BD9-81ED-4DB2-BD59-A6C34878D82A}">
                    <a16:rowId xmlns:a16="http://schemas.microsoft.com/office/drawing/2014/main" val="10009"/>
                  </a:ext>
                </a:extLst>
              </a:tr>
              <a:tr h="296545">
                <a:tc>
                  <a:txBody>
                    <a:bodyPr/>
                    <a:lstStyle/>
                    <a:p>
                      <a:pPr>
                        <a:buNone/>
                      </a:pPr>
                      <a:r>
                        <a:rPr lang="en-US" sz="700" b="0">
                          <a:solidFill>
                            <a:srgbClr val="C00000"/>
                          </a:solidFill>
                          <a:latin typeface="Arial" panose="020B0604020202020204" pitchFamily="34" charset="0"/>
                          <a:cs typeface="Arial" panose="020B0604020202020204" pitchFamily="34" charset="0"/>
                        </a:rPr>
                        <a:t>Consumption power</a:t>
                      </a:r>
                      <a:endParaRPr lang="en-US" altLang="en-US" sz="700" b="0">
                        <a:solidFill>
                          <a:srgbClr val="C00000"/>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C00000"/>
                          </a:solidFill>
                          <a:latin typeface="Arial" panose="020B0604020202020204" pitchFamily="34" charset="0"/>
                          <a:cs typeface="Arial" panose="020B0604020202020204" pitchFamily="34" charset="0"/>
                        </a:rPr>
                        <a:t>10KW</a:t>
                      </a:r>
                      <a:endParaRPr lang="en-US" altLang="en-US" sz="700" b="0">
                        <a:solidFill>
                          <a:srgbClr val="C00000"/>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PCB temperature deviation</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±1.5</a:t>
                      </a:r>
                      <a:r>
                        <a:rPr lang="en-US" sz="700" b="0">
                          <a:solidFill>
                            <a:srgbClr val="242424"/>
                          </a:solidFill>
                          <a:latin typeface="微软雅黑" panose="020B0503020204020204" charset="-122"/>
                          <a:ea typeface="微软雅黑" panose="020B0503020204020204" charset="-122"/>
                          <a:cs typeface="微软雅黑" panose="020B0503020204020204" charset="-122"/>
                        </a:rPr>
                        <a:t>℃</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extLst>
                  <a:ext uri="{0D108BD9-81ED-4DB2-BD59-A6C34878D82A}">
                    <a16:rowId xmlns:a16="http://schemas.microsoft.com/office/drawing/2014/main" val="10010"/>
                  </a:ext>
                </a:extLst>
              </a:tr>
              <a:tr h="120015">
                <a:tc>
                  <a:txBody>
                    <a:bodyPr/>
                    <a:lstStyle/>
                    <a:p>
                      <a:pPr>
                        <a:buNone/>
                      </a:pPr>
                      <a:r>
                        <a:rPr lang="en-US" sz="700" b="0">
                          <a:solidFill>
                            <a:srgbClr val="242424"/>
                          </a:solidFill>
                          <a:latin typeface="Arial" panose="020B0604020202020204" pitchFamily="34" charset="0"/>
                          <a:cs typeface="Arial" panose="020B0604020202020204" pitchFamily="34" charset="0"/>
                        </a:rPr>
                        <a:t>Speed control</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3 Inverters adjust</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Data save</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All profiles can be saved</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extLst>
                  <a:ext uri="{0D108BD9-81ED-4DB2-BD59-A6C34878D82A}">
                    <a16:rowId xmlns:a16="http://schemas.microsoft.com/office/drawing/2014/main" val="10011"/>
                  </a:ext>
                </a:extLst>
              </a:tr>
              <a:tr h="118110">
                <a:tc>
                  <a:txBody>
                    <a:bodyPr/>
                    <a:lstStyle/>
                    <a:p>
                      <a:pPr>
                        <a:buNone/>
                      </a:pPr>
                      <a:r>
                        <a:rPr lang="en-US" sz="700" b="0">
                          <a:solidFill>
                            <a:srgbClr val="242424"/>
                          </a:solidFill>
                          <a:latin typeface="Arial" panose="020B0604020202020204" pitchFamily="34" charset="0"/>
                          <a:cs typeface="Arial" panose="020B0604020202020204" pitchFamily="34" charset="0"/>
                        </a:rPr>
                        <a:t>Warm up time</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Apprx.30minute</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Abnormal alarm</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High, low temp. alarm</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extLst>
                  <a:ext uri="{0D108BD9-81ED-4DB2-BD59-A6C34878D82A}">
                    <a16:rowId xmlns:a16="http://schemas.microsoft.com/office/drawing/2014/main" val="10012"/>
                  </a:ext>
                </a:extLst>
              </a:tr>
              <a:tr h="119380">
                <a:tc gridSpan="4">
                  <a:txBody>
                    <a:bodyPr/>
                    <a:lstStyle/>
                    <a:p>
                      <a:pPr>
                        <a:buNone/>
                      </a:pPr>
                      <a:r>
                        <a:rPr lang="en-US" sz="700" b="1" i="1" u="sng">
                          <a:solidFill>
                            <a:srgbClr val="242424"/>
                          </a:solidFill>
                          <a:latin typeface="宋体" panose="02010600030101010101" pitchFamily="2" charset="-122"/>
                          <a:ea typeface="宋体" panose="02010600030101010101" pitchFamily="2" charset="-122"/>
                          <a:cs typeface="宋体" panose="02010600030101010101" pitchFamily="2" charset="-122"/>
                        </a:rPr>
                        <a:t>Conveying system</a:t>
                      </a:r>
                      <a:endParaRPr lang="en-US" altLang="en-US" sz="700" b="1" i="1" u="sng">
                        <a:solidFill>
                          <a:srgbClr val="242424"/>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13"/>
                  </a:ext>
                </a:extLst>
              </a:tr>
              <a:tr h="118110">
                <a:tc>
                  <a:txBody>
                    <a:bodyPr/>
                    <a:lstStyle/>
                    <a:p>
                      <a:pPr>
                        <a:buNone/>
                      </a:pPr>
                      <a:r>
                        <a:rPr lang="en-US" sz="700" b="0">
                          <a:solidFill>
                            <a:srgbClr val="242424"/>
                          </a:solidFill>
                          <a:latin typeface="Arial" panose="020B0604020202020204" pitchFamily="34" charset="0"/>
                          <a:cs typeface="Arial" panose="020B0604020202020204" pitchFamily="34" charset="0"/>
                        </a:rPr>
                        <a:t>Rail structure</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2  sectional rails</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Rail fixed method</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Front fix</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extLst>
                  <a:ext uri="{0D108BD9-81ED-4DB2-BD59-A6C34878D82A}">
                    <a16:rowId xmlns:a16="http://schemas.microsoft.com/office/drawing/2014/main" val="10014"/>
                  </a:ext>
                </a:extLst>
              </a:tr>
              <a:tr h="121285">
                <a:tc>
                  <a:txBody>
                    <a:bodyPr/>
                    <a:lstStyle/>
                    <a:p>
                      <a:pPr>
                        <a:buNone/>
                      </a:pPr>
                      <a:r>
                        <a:rPr lang="en-US" sz="700" b="0">
                          <a:solidFill>
                            <a:srgbClr val="242424"/>
                          </a:solidFill>
                          <a:latin typeface="Arial" panose="020B0604020202020204" pitchFamily="34" charset="0"/>
                          <a:cs typeface="Arial" panose="020B0604020202020204" pitchFamily="34" charset="0"/>
                        </a:rPr>
                        <a:t>Chainstructure</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Stuck-free type</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Conveying height</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900±20mm</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extLst>
                  <a:ext uri="{0D108BD9-81ED-4DB2-BD59-A6C34878D82A}">
                    <a16:rowId xmlns:a16="http://schemas.microsoft.com/office/drawing/2014/main" val="10015"/>
                  </a:ext>
                </a:extLst>
              </a:tr>
              <a:tr h="234315">
                <a:tc>
                  <a:txBody>
                    <a:bodyPr/>
                    <a:lstStyle/>
                    <a:p>
                      <a:pPr>
                        <a:buNone/>
                      </a:pPr>
                      <a:r>
                        <a:rPr lang="en-US" sz="700" b="0">
                          <a:solidFill>
                            <a:srgbClr val="C00000"/>
                          </a:solidFill>
                          <a:latin typeface="Arial" panose="020B0604020202020204" pitchFamily="34" charset="0"/>
                          <a:cs typeface="Arial" panose="020B0604020202020204" pitchFamily="34" charset="0"/>
                        </a:rPr>
                        <a:t>PCB Max. width</a:t>
                      </a:r>
                      <a:endParaRPr lang="en-US" altLang="en-US" sz="700" b="0">
                        <a:solidFill>
                          <a:srgbClr val="C00000"/>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C00000"/>
                          </a:solidFill>
                          <a:latin typeface="Arial" panose="020B0604020202020204" pitchFamily="34" charset="0"/>
                          <a:cs typeface="Arial" panose="020B0604020202020204" pitchFamily="34" charset="0"/>
                        </a:rPr>
                        <a:t>50-500mm(at the same time50-250mm</a:t>
                      </a:r>
                      <a:endParaRPr lang="en-US" altLang="en-US" sz="700" b="0">
                        <a:solidFill>
                          <a:srgbClr val="C00000"/>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Conveying method</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Mesh+ chain</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extLst>
                  <a:ext uri="{0D108BD9-81ED-4DB2-BD59-A6C34878D82A}">
                    <a16:rowId xmlns:a16="http://schemas.microsoft.com/office/drawing/2014/main" val="10016"/>
                  </a:ext>
                </a:extLst>
              </a:tr>
              <a:tr h="120015">
                <a:tc>
                  <a:txBody>
                    <a:bodyPr/>
                    <a:lstStyle/>
                    <a:p>
                      <a:pPr>
                        <a:buNone/>
                      </a:pPr>
                      <a:r>
                        <a:rPr lang="en-US" sz="700" b="0">
                          <a:solidFill>
                            <a:srgbClr val="242424"/>
                          </a:solidFill>
                          <a:latin typeface="Arial" panose="020B0604020202020204" pitchFamily="34" charset="0"/>
                          <a:cs typeface="Arial" panose="020B0604020202020204" pitchFamily="34" charset="0"/>
                        </a:rPr>
                        <a:t>Component height</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Top/bottom 25mm</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Conveying speed</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300-1500mm</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extLst>
                  <a:ext uri="{0D108BD9-81ED-4DB2-BD59-A6C34878D82A}">
                    <a16:rowId xmlns:a16="http://schemas.microsoft.com/office/drawing/2014/main" val="10017"/>
                  </a:ext>
                </a:extLst>
              </a:tr>
              <a:tr h="118110">
                <a:tc>
                  <a:txBody>
                    <a:bodyPr/>
                    <a:lstStyle/>
                    <a:p>
                      <a:pPr>
                        <a:buNone/>
                      </a:pPr>
                      <a:r>
                        <a:rPr lang="en-US" sz="700" b="0">
                          <a:solidFill>
                            <a:srgbClr val="242424"/>
                          </a:solidFill>
                          <a:latin typeface="Arial" panose="020B0604020202020204" pitchFamily="34" charset="0"/>
                          <a:cs typeface="Arial" panose="020B0604020202020204" pitchFamily="34" charset="0"/>
                        </a:rPr>
                        <a:t>Conveying direction</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L</a:t>
                      </a:r>
                      <a:r>
                        <a:rPr lang="en-US" sz="700" b="0">
                          <a:solidFill>
                            <a:srgbClr val="C00000"/>
                          </a:solidFill>
                          <a:latin typeface="Arial" panose="020B0604020202020204" pitchFamily="34" charset="0"/>
                          <a:cs typeface="Arial" panose="020B0604020202020204" pitchFamily="34" charset="0"/>
                        </a:rPr>
                        <a:t>eft to right(right to Left)</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Lubrication</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700" b="0">
                          <a:solidFill>
                            <a:srgbClr val="242424"/>
                          </a:solidFill>
                          <a:latin typeface="Arial" panose="020B0604020202020204" pitchFamily="34" charset="0"/>
                          <a:cs typeface="Arial" panose="020B0604020202020204" pitchFamily="34" charset="0"/>
                        </a:rPr>
                        <a:t>Automatically or manually</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extLst>
                  <a:ext uri="{0D108BD9-81ED-4DB2-BD59-A6C34878D82A}">
                    <a16:rowId xmlns:a16="http://schemas.microsoft.com/office/drawing/2014/main" val="10018"/>
                  </a:ext>
                </a:extLst>
              </a:tr>
              <a:tr h="120650">
                <a:tc gridSpan="4">
                  <a:txBody>
                    <a:bodyPr/>
                    <a:lstStyle/>
                    <a:p>
                      <a:pPr>
                        <a:buNone/>
                      </a:pPr>
                      <a:r>
                        <a:rPr lang="en-US" sz="700" b="1" i="1" u="sng">
                          <a:solidFill>
                            <a:srgbClr val="242424"/>
                          </a:solidFill>
                          <a:latin typeface="宋体" panose="02010600030101010101" pitchFamily="2" charset="-122"/>
                          <a:ea typeface="宋体" panose="02010600030101010101" pitchFamily="2" charset="-122"/>
                          <a:cs typeface="宋体" panose="02010600030101010101" pitchFamily="2" charset="-122"/>
                        </a:rPr>
                        <a:t>Cooling system</a:t>
                      </a:r>
                      <a:endParaRPr lang="en-US" altLang="en-US" sz="700" b="1" i="1" u="sng">
                        <a:solidFill>
                          <a:srgbClr val="242424"/>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19"/>
                  </a:ext>
                </a:extLst>
              </a:tr>
              <a:tr h="186690">
                <a:tc>
                  <a:txBody>
                    <a:bodyPr/>
                    <a:lstStyle/>
                    <a:p>
                      <a:pPr>
                        <a:buNone/>
                      </a:pPr>
                      <a:r>
                        <a:rPr lang="en-US" sz="700" b="0">
                          <a:solidFill>
                            <a:srgbClr val="242424"/>
                          </a:solidFill>
                          <a:latin typeface="Arial" panose="020B0604020202020204" pitchFamily="34" charset="0"/>
                          <a:cs typeface="Arial" panose="020B0604020202020204" pitchFamily="34" charset="0"/>
                        </a:rPr>
                        <a:t>Cooling method</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3">
                  <a:txBody>
                    <a:bodyPr/>
                    <a:lstStyle/>
                    <a:p>
                      <a:pPr algn="ctr">
                        <a:buNone/>
                      </a:pPr>
                      <a:r>
                        <a:rPr lang="en-US" sz="700" b="0">
                          <a:solidFill>
                            <a:srgbClr val="242424"/>
                          </a:solidFill>
                          <a:latin typeface="Arial" panose="020B0604020202020204" pitchFamily="34" charset="0"/>
                          <a:cs typeface="Arial" panose="020B0604020202020204" pitchFamily="34" charset="0"/>
                        </a:rPr>
                        <a:t>External water chiller</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20"/>
                  </a:ext>
                </a:extLst>
              </a:tr>
              <a:tr h="285750">
                <a:tc gridSpan="4">
                  <a:txBody>
                    <a:bodyPr/>
                    <a:lstStyle/>
                    <a:p>
                      <a:pPr>
                        <a:buNone/>
                      </a:pPr>
                      <a:r>
                        <a:rPr lang="en-US" sz="700" b="1" i="1" u="sng">
                          <a:solidFill>
                            <a:srgbClr val="242424"/>
                          </a:solidFill>
                          <a:latin typeface="宋体" panose="02010600030101010101" pitchFamily="2" charset="-122"/>
                          <a:ea typeface="宋体" panose="02010600030101010101" pitchFamily="2" charset="-122"/>
                          <a:cs typeface="宋体" panose="02010600030101010101" pitchFamily="2" charset="-122"/>
                        </a:rPr>
                        <a:t>Heating features</a:t>
                      </a:r>
                      <a:endParaRPr lang="en-US" altLang="en-US" sz="700" b="1" i="1" u="sng">
                        <a:solidFill>
                          <a:srgbClr val="242424"/>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21"/>
                  </a:ext>
                </a:extLst>
              </a:tr>
              <a:tr h="118110">
                <a:tc>
                  <a:txBody>
                    <a:bodyPr/>
                    <a:lstStyle/>
                    <a:p>
                      <a:pPr>
                        <a:buNone/>
                      </a:pPr>
                      <a:r>
                        <a:rPr lang="en-US" sz="700" b="0">
                          <a:solidFill>
                            <a:srgbClr val="242424"/>
                          </a:solidFill>
                          <a:latin typeface="Arial" panose="020B0604020202020204" pitchFamily="34" charset="0"/>
                          <a:cs typeface="Arial" panose="020B0604020202020204" pitchFamily="34" charset="0"/>
                        </a:rPr>
                        <a:t>Heating zones</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3">
                  <a:txBody>
                    <a:bodyPr/>
                    <a:lstStyle/>
                    <a:p>
                      <a:pPr>
                        <a:buNone/>
                      </a:pPr>
                      <a:r>
                        <a:rPr lang="en-US" sz="700" b="0">
                          <a:solidFill>
                            <a:srgbClr val="242424"/>
                          </a:solidFill>
                          <a:latin typeface="Arial" panose="020B0604020202020204" pitchFamily="34" charset="0"/>
                          <a:cs typeface="Arial" panose="020B0604020202020204" pitchFamily="34" charset="0"/>
                        </a:rPr>
                        <a:t>Top 8,bottom 8（3110mm）can meet the need of the peak lead-free technique.</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22"/>
                  </a:ext>
                </a:extLst>
              </a:tr>
              <a:tr h="252730">
                <a:tc>
                  <a:txBody>
                    <a:bodyPr/>
                    <a:lstStyle/>
                    <a:p>
                      <a:pPr>
                        <a:buNone/>
                      </a:pPr>
                      <a:r>
                        <a:rPr lang="en-US" sz="700" b="0">
                          <a:solidFill>
                            <a:srgbClr val="242424"/>
                          </a:solidFill>
                          <a:latin typeface="Arial" panose="020B0604020202020204" pitchFamily="34" charset="0"/>
                          <a:cs typeface="Arial" panose="020B0604020202020204" pitchFamily="34" charset="0"/>
                        </a:rPr>
                        <a:t>Cooling zones</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3">
                  <a:txBody>
                    <a:bodyPr/>
                    <a:lstStyle/>
                    <a:p>
                      <a:pPr>
                        <a:buNone/>
                      </a:pPr>
                      <a:r>
                        <a:rPr lang="en-US" sz="700" b="0">
                          <a:solidFill>
                            <a:srgbClr val="242424"/>
                          </a:solidFill>
                          <a:latin typeface="Arial" panose="020B0604020202020204" pitchFamily="34" charset="0"/>
                          <a:cs typeface="Arial" panose="020B0604020202020204" pitchFamily="34" charset="0"/>
                        </a:rPr>
                        <a:t>After cool down by water chiller, PCB temp. is ≤70</a:t>
                      </a:r>
                      <a:r>
                        <a:rPr lang="en-US" sz="700" b="0">
                          <a:solidFill>
                            <a:srgbClr val="242424"/>
                          </a:solidFill>
                          <a:latin typeface="微软雅黑" panose="020B0503020204020204" charset="-122"/>
                          <a:ea typeface="微软雅黑" panose="020B0503020204020204" charset="-122"/>
                          <a:cs typeface="微软雅黑" panose="020B0503020204020204" charset="-122"/>
                        </a:rPr>
                        <a:t>℃</a:t>
                      </a:r>
                      <a:r>
                        <a:rPr lang="en-US" sz="700" b="0">
                          <a:solidFill>
                            <a:srgbClr val="242424"/>
                          </a:solidFill>
                          <a:latin typeface="Arial" panose="020B0604020202020204" pitchFamily="34" charset="0"/>
                          <a:cs typeface="Arial" panose="020B0604020202020204" pitchFamily="34" charset="0"/>
                        </a:rPr>
                        <a:t> at the exit.</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23"/>
                  </a:ext>
                </a:extLst>
              </a:tr>
              <a:tr h="120015">
                <a:tc>
                  <a:txBody>
                    <a:bodyPr/>
                    <a:lstStyle/>
                    <a:p>
                      <a:pPr>
                        <a:buNone/>
                      </a:pPr>
                      <a:r>
                        <a:rPr lang="en-US" sz="700" b="0">
                          <a:solidFill>
                            <a:srgbClr val="242424"/>
                          </a:solidFill>
                          <a:latin typeface="Arial" panose="020B0604020202020204" pitchFamily="34" charset="0"/>
                          <a:cs typeface="Arial" panose="020B0604020202020204" pitchFamily="34" charset="0"/>
                        </a:rPr>
                        <a:t>Warm up time</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3">
                  <a:txBody>
                    <a:bodyPr/>
                    <a:lstStyle/>
                    <a:p>
                      <a:pPr>
                        <a:buNone/>
                      </a:pPr>
                      <a:r>
                        <a:rPr lang="en-US" sz="700" b="0">
                          <a:solidFill>
                            <a:srgbClr val="242424"/>
                          </a:solidFill>
                          <a:latin typeface="Arial" panose="020B0604020202020204" pitchFamily="34" charset="0"/>
                          <a:cs typeface="Arial" panose="020B0604020202020204" pitchFamily="34" charset="0"/>
                        </a:rPr>
                        <a:t>From the normal temp. to set temp, approximate 30 minutes.</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24"/>
                  </a:ext>
                </a:extLst>
              </a:tr>
              <a:tr h="118110">
                <a:tc>
                  <a:txBody>
                    <a:bodyPr/>
                    <a:lstStyle/>
                    <a:p>
                      <a:pPr>
                        <a:buNone/>
                      </a:pPr>
                      <a:r>
                        <a:rPr lang="en-US" sz="700" b="0">
                          <a:solidFill>
                            <a:srgbClr val="242424"/>
                          </a:solidFill>
                          <a:latin typeface="Arial" panose="020B0604020202020204" pitchFamily="34" charset="0"/>
                          <a:cs typeface="Arial" panose="020B0604020202020204" pitchFamily="34" charset="0"/>
                        </a:rPr>
                        <a:t>Warm up sequence</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3">
                  <a:txBody>
                    <a:bodyPr/>
                    <a:lstStyle/>
                    <a:p>
                      <a:pPr algn="ctr">
                        <a:buNone/>
                      </a:pPr>
                      <a:r>
                        <a:rPr lang="en-US" sz="700" b="0">
                          <a:solidFill>
                            <a:srgbClr val="242424"/>
                          </a:solidFill>
                          <a:latin typeface="Arial" panose="020B0604020202020204" pitchFamily="34" charset="0"/>
                          <a:cs typeface="Arial" panose="020B0604020202020204" pitchFamily="34" charset="0"/>
                        </a:rPr>
                        <a:t>Warm up from two side, save the power and time</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25"/>
                  </a:ext>
                </a:extLst>
              </a:tr>
              <a:tr h="120015">
                <a:tc>
                  <a:txBody>
                    <a:bodyPr/>
                    <a:lstStyle/>
                    <a:p>
                      <a:pPr>
                        <a:buNone/>
                      </a:pPr>
                      <a:r>
                        <a:rPr lang="en-US" sz="700" b="0">
                          <a:solidFill>
                            <a:srgbClr val="242424"/>
                          </a:solidFill>
                          <a:latin typeface="Arial" panose="020B0604020202020204" pitchFamily="34" charset="0"/>
                          <a:cs typeface="Arial" panose="020B0604020202020204" pitchFamily="34" charset="0"/>
                        </a:rPr>
                        <a:t>Profile transfer time</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3">
                  <a:txBody>
                    <a:bodyPr/>
                    <a:lstStyle/>
                    <a:p>
                      <a:pPr algn="ctr">
                        <a:buNone/>
                      </a:pPr>
                      <a:r>
                        <a:rPr lang="en-US" sz="700" b="0">
                          <a:solidFill>
                            <a:srgbClr val="242424"/>
                          </a:solidFill>
                          <a:latin typeface="Arial" panose="020B0604020202020204" pitchFamily="34" charset="0"/>
                          <a:cs typeface="Arial" panose="020B0604020202020204" pitchFamily="34" charset="0"/>
                        </a:rPr>
                        <a:t>＜15min</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26"/>
                  </a:ext>
                </a:extLst>
              </a:tr>
              <a:tr h="237490">
                <a:tc>
                  <a:txBody>
                    <a:bodyPr/>
                    <a:lstStyle/>
                    <a:p>
                      <a:pPr>
                        <a:buNone/>
                      </a:pPr>
                      <a:r>
                        <a:rPr lang="en-US" sz="700" b="0">
                          <a:solidFill>
                            <a:srgbClr val="242424"/>
                          </a:solidFill>
                          <a:latin typeface="Arial" panose="020B0604020202020204" pitchFamily="34" charset="0"/>
                          <a:cs typeface="Arial" panose="020B0604020202020204" pitchFamily="34" charset="0"/>
                        </a:rPr>
                        <a:t>Heating zone temp. control accuracy</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3">
                  <a:txBody>
                    <a:bodyPr/>
                    <a:lstStyle/>
                    <a:p>
                      <a:pPr algn="ctr">
                        <a:buNone/>
                      </a:pPr>
                      <a:r>
                        <a:rPr lang="en-US" sz="700" b="0">
                          <a:solidFill>
                            <a:srgbClr val="242424"/>
                          </a:solidFill>
                          <a:latin typeface="Arial" panose="020B0604020202020204" pitchFamily="34" charset="0"/>
                          <a:cs typeface="Arial" panose="020B0604020202020204" pitchFamily="34" charset="0"/>
                        </a:rPr>
                        <a:t>±1</a:t>
                      </a:r>
                      <a:r>
                        <a:rPr lang="en-US" sz="700" b="0">
                          <a:solidFill>
                            <a:srgbClr val="242424"/>
                          </a:solidFill>
                          <a:latin typeface="微软雅黑" panose="020B0503020204020204" charset="-122"/>
                          <a:ea typeface="微软雅黑" panose="020B0503020204020204" charset="-122"/>
                          <a:cs typeface="微软雅黑" panose="020B0503020204020204" charset="-122"/>
                        </a:rPr>
                        <a:t>℃</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27"/>
                  </a:ext>
                </a:extLst>
              </a:tr>
              <a:tr h="262890">
                <a:tc>
                  <a:txBody>
                    <a:bodyPr/>
                    <a:lstStyle/>
                    <a:p>
                      <a:pPr>
                        <a:buNone/>
                      </a:pPr>
                      <a:r>
                        <a:rPr lang="en-US" sz="700" b="0">
                          <a:solidFill>
                            <a:srgbClr val="242424"/>
                          </a:solidFill>
                          <a:latin typeface="Arial" panose="020B0604020202020204" pitchFamily="34" charset="0"/>
                          <a:cs typeface="Arial" panose="020B0604020202020204" pitchFamily="34" charset="0"/>
                        </a:rPr>
                        <a:t>PCB temp. deviation</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3">
                  <a:txBody>
                    <a:bodyPr/>
                    <a:lstStyle/>
                    <a:p>
                      <a:pPr algn="ctr">
                        <a:buNone/>
                      </a:pPr>
                      <a:r>
                        <a:rPr lang="en-US" sz="700" b="0">
                          <a:solidFill>
                            <a:srgbClr val="242424"/>
                          </a:solidFill>
                          <a:latin typeface="Arial" panose="020B0604020202020204" pitchFamily="34" charset="0"/>
                          <a:cs typeface="Arial" panose="020B0604020202020204" pitchFamily="34" charset="0"/>
                        </a:rPr>
                        <a:t>±1</a:t>
                      </a:r>
                      <a:r>
                        <a:rPr lang="en-US" sz="700" b="0">
                          <a:solidFill>
                            <a:srgbClr val="242424"/>
                          </a:solidFill>
                          <a:latin typeface="微软雅黑" panose="020B0503020204020204" charset="-122"/>
                          <a:ea typeface="微软雅黑" panose="020B0503020204020204" charset="-122"/>
                          <a:cs typeface="微软雅黑" panose="020B0503020204020204" charset="-122"/>
                        </a:rPr>
                        <a:t>℃</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28"/>
                  </a:ext>
                </a:extLst>
              </a:tr>
              <a:tr h="238125">
                <a:tc>
                  <a:txBody>
                    <a:bodyPr/>
                    <a:lstStyle/>
                    <a:p>
                      <a:pPr>
                        <a:buNone/>
                      </a:pPr>
                      <a:r>
                        <a:rPr lang="en-US" sz="700" b="0">
                          <a:solidFill>
                            <a:srgbClr val="242424"/>
                          </a:solidFill>
                          <a:latin typeface="Arial" panose="020B0604020202020204" pitchFamily="34" charset="0"/>
                          <a:cs typeface="Arial" panose="020B0604020202020204" pitchFamily="34" charset="0"/>
                        </a:rPr>
                        <a:t>Empty→ full load heat balance respond time</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3">
                  <a:txBody>
                    <a:bodyPr/>
                    <a:lstStyle/>
                    <a:p>
                      <a:pPr algn="ctr">
                        <a:buNone/>
                      </a:pPr>
                      <a:r>
                        <a:rPr lang="en-US" sz="700" b="0">
                          <a:solidFill>
                            <a:srgbClr val="242424"/>
                          </a:solidFill>
                          <a:latin typeface="Arial" panose="020B0604020202020204" pitchFamily="34" charset="0"/>
                          <a:cs typeface="Arial" panose="020B0604020202020204" pitchFamily="34" charset="0"/>
                        </a:rPr>
                        <a:t>≤20 s</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29"/>
                  </a:ext>
                </a:extLst>
              </a:tr>
              <a:tr h="354965">
                <a:tc>
                  <a:txBody>
                    <a:bodyPr/>
                    <a:lstStyle/>
                    <a:p>
                      <a:pPr>
                        <a:buNone/>
                      </a:pPr>
                      <a:r>
                        <a:rPr lang="en-US" sz="700" b="0">
                          <a:solidFill>
                            <a:srgbClr val="242424"/>
                          </a:solidFill>
                          <a:latin typeface="Arial" panose="020B0604020202020204" pitchFamily="34" charset="0"/>
                          <a:cs typeface="Arial" panose="020B0604020202020204" pitchFamily="34" charset="0"/>
                        </a:rPr>
                        <a:t>Heating zones separately close funtion</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3">
                  <a:txBody>
                    <a:bodyPr/>
                    <a:lstStyle/>
                    <a:p>
                      <a:pPr>
                        <a:buNone/>
                      </a:pPr>
                      <a:r>
                        <a:rPr lang="en-US" sz="700" b="0">
                          <a:solidFill>
                            <a:srgbClr val="242424"/>
                          </a:solidFill>
                          <a:latin typeface="Arial" panose="020B0604020202020204" pitchFamily="34" charset="0"/>
                          <a:cs typeface="Arial" panose="020B0604020202020204" pitchFamily="34" charset="0"/>
                        </a:rPr>
                        <a:t>Every heating zone can be closed separately on computer. When the bottom heating zones are closed, the PCB two sides temp. different reaches max.( PCB of different material, thickness, size, the temp. difference value is different.)</a:t>
                      </a:r>
                      <a:endParaRPr lang="en-US" altLang="en-US" sz="7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30"/>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463800" y="857250"/>
            <a:ext cx="5058410" cy="398780"/>
          </a:xfrm>
          <a:prstGeom prst="rect">
            <a:avLst/>
          </a:prstGeom>
          <a:noFill/>
        </p:spPr>
        <p:txBody>
          <a:bodyPr wrap="square" rtlCol="0" anchor="t">
            <a:spAutoFit/>
          </a:bodyPr>
          <a:lstStyle/>
          <a:p>
            <a:r>
              <a:rPr lang="zh-CN" altLang="en-US" sz="2000">
                <a:solidFill>
                  <a:schemeClr val="tx1"/>
                </a:solidFill>
                <a:effectLst>
                  <a:outerShdw blurRad="38100" dist="19050" dir="2700000" algn="tl" rotWithShape="0">
                    <a:schemeClr val="dk1">
                      <a:alpha val="40000"/>
                    </a:schemeClr>
                  </a:outerShdw>
                </a:effectLst>
              </a:rPr>
              <a:t>Heat insulation cotton in furnace</a:t>
            </a:r>
          </a:p>
        </p:txBody>
      </p:sp>
      <p:sp>
        <p:nvSpPr>
          <p:cNvPr id="10" name="文本框 9"/>
          <p:cNvSpPr txBox="1"/>
          <p:nvPr/>
        </p:nvSpPr>
        <p:spPr>
          <a:xfrm>
            <a:off x="5496560" y="4523105"/>
            <a:ext cx="2802890" cy="829945"/>
          </a:xfrm>
          <a:prstGeom prst="rect">
            <a:avLst/>
          </a:prstGeom>
          <a:noFill/>
        </p:spPr>
        <p:txBody>
          <a:bodyPr wrap="square" rtlCol="0" anchor="t">
            <a:spAutoFit/>
          </a:bodyPr>
          <a:lstStyle/>
          <a:p>
            <a:r>
              <a:rPr lang="zh-CN" altLang="en-US" sz="1200"/>
              <a:t>Low-end equipment is glass fiber cotton, poor insulation, quickly aging, insulation more and more poor, and harmful to human health.</a:t>
            </a:r>
          </a:p>
        </p:txBody>
      </p:sp>
      <p:sp>
        <p:nvSpPr>
          <p:cNvPr id="11" name="文本框 10"/>
          <p:cNvSpPr txBox="1"/>
          <p:nvPr/>
        </p:nvSpPr>
        <p:spPr>
          <a:xfrm>
            <a:off x="5438140" y="1725295"/>
            <a:ext cx="2989580" cy="1383665"/>
          </a:xfrm>
          <a:prstGeom prst="rect">
            <a:avLst/>
          </a:prstGeom>
          <a:noFill/>
        </p:spPr>
        <p:txBody>
          <a:bodyPr wrap="square" rtlCol="0" anchor="t">
            <a:spAutoFit/>
          </a:bodyPr>
          <a:lstStyle/>
          <a:p>
            <a:r>
              <a:rPr sz="1200"/>
              <a:t>The intermediate heat shield of the liner is made of American high quality sisal heat insulation cotton, which effectively increases the thermal conductivity resistance by 3 times, and the reflow welding surface temperature does not exceed 30 ° c</a:t>
            </a:r>
          </a:p>
        </p:txBody>
      </p:sp>
      <p:pic>
        <p:nvPicPr>
          <p:cNvPr id="36870" name="图片 22534" descr="20150709_120955"/>
          <p:cNvPicPr>
            <a:picLocks noChangeAspect="1"/>
          </p:cNvPicPr>
          <p:nvPr/>
        </p:nvPicPr>
        <p:blipFill>
          <a:blip r:embed="rId2">
            <a:lum bright="6000"/>
          </a:blip>
          <a:srcRect l="32236" t="27463" r="2209" b="7704"/>
          <a:stretch>
            <a:fillRect/>
          </a:stretch>
        </p:blipFill>
        <p:spPr>
          <a:xfrm>
            <a:off x="995045" y="1679575"/>
            <a:ext cx="2548255" cy="1890395"/>
          </a:xfrm>
          <a:prstGeom prst="rect">
            <a:avLst/>
          </a:prstGeom>
          <a:noFill/>
          <a:ln w="9525">
            <a:noFill/>
          </a:ln>
        </p:spPr>
      </p:pic>
      <p:pic>
        <p:nvPicPr>
          <p:cNvPr id="36865" name="图片 17" descr="QQ图片20150421214039"/>
          <p:cNvPicPr>
            <a:picLocks noChangeAspect="1"/>
          </p:cNvPicPr>
          <p:nvPr/>
        </p:nvPicPr>
        <p:blipFill>
          <a:blip r:embed="rId3">
            <a:lum bright="6000"/>
          </a:blip>
          <a:srcRect t="6567" r="-1143" b="8951"/>
          <a:stretch>
            <a:fillRect/>
          </a:stretch>
        </p:blipFill>
        <p:spPr>
          <a:xfrm>
            <a:off x="1480820" y="3867785"/>
            <a:ext cx="2811780" cy="2588260"/>
          </a:xfrm>
          <a:prstGeom prst="rect">
            <a:avLst/>
          </a:prstGeom>
          <a:noFill/>
          <a:ln w="9525">
            <a:noFill/>
          </a:ln>
        </p:spPr>
      </p:pic>
      <p:sp>
        <p:nvSpPr>
          <p:cNvPr id="36872" name="箭头 309"/>
          <p:cNvSpPr/>
          <p:nvPr/>
        </p:nvSpPr>
        <p:spPr>
          <a:xfrm flipH="1">
            <a:off x="2864485" y="2632075"/>
            <a:ext cx="2632075" cy="174625"/>
          </a:xfrm>
          <a:prstGeom prst="line">
            <a:avLst/>
          </a:prstGeom>
          <a:ln w="28575" cap="flat" cmpd="sng">
            <a:solidFill>
              <a:srgbClr val="FF6600"/>
            </a:solidFill>
            <a:prstDash val="solid"/>
            <a:round/>
            <a:headEnd type="none" w="med" len="med"/>
            <a:tailEnd type="stealth" w="lg" len="sm"/>
          </a:ln>
        </p:spPr>
        <p:txBody>
          <a:bodyPr anchor="t"/>
          <a:lstStyle/>
          <a:p>
            <a:pPr eaLnBrk="0" hangingPunct="0"/>
            <a:endParaRPr lang="zh-CN" altLang="en-US" dirty="0">
              <a:latin typeface="Arial" panose="020B0604020202020204" pitchFamily="34" charset="0"/>
              <a:ea typeface="宋体" panose="02010600030101010101" pitchFamily="2" charset="-122"/>
            </a:endParaRPr>
          </a:p>
        </p:txBody>
      </p:sp>
      <p:sp>
        <p:nvSpPr>
          <p:cNvPr id="36871" name="箭头 309"/>
          <p:cNvSpPr/>
          <p:nvPr/>
        </p:nvSpPr>
        <p:spPr>
          <a:xfrm flipH="1">
            <a:off x="3143250" y="3108960"/>
            <a:ext cx="2763520" cy="1752600"/>
          </a:xfrm>
          <a:prstGeom prst="line">
            <a:avLst/>
          </a:prstGeom>
          <a:ln w="28575" cap="flat" cmpd="sng">
            <a:solidFill>
              <a:srgbClr val="FF6600"/>
            </a:solidFill>
            <a:prstDash val="solid"/>
            <a:round/>
            <a:headEnd type="none" w="med" len="med"/>
            <a:tailEnd type="stealth" w="lg" len="sm"/>
          </a:ln>
        </p:spPr>
        <p:txBody>
          <a:bodyPr anchor="t"/>
          <a:lstStyle/>
          <a:p>
            <a:pPr eaLnBrk="0" hangingPunct="0"/>
            <a:endParaRPr lang="zh-CN" altLang="en-US" dirty="0">
              <a:latin typeface="Arial" panose="020B0604020202020204" pitchFamily="34" charset="0"/>
              <a:ea typeface="宋体" panose="02010600030101010101" pitchFamily="2" charset="-122"/>
            </a:endParaRPr>
          </a:p>
        </p:txBody>
      </p:sp>
      <p:sp>
        <p:nvSpPr>
          <p:cNvPr id="36873" name="手势箭头 456"/>
          <p:cNvSpPr/>
          <p:nvPr/>
        </p:nvSpPr>
        <p:spPr>
          <a:xfrm>
            <a:off x="4596130" y="4795203"/>
            <a:ext cx="793750" cy="43180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1977066053" y="2147483646"/>
              </a:cxn>
              <a:cxn ang="0">
                <a:pos x="2147483646" y="2147483646"/>
              </a:cxn>
              <a:cxn ang="0">
                <a:pos x="2147483646" y="2147483646"/>
              </a:cxn>
            </a:cxnLst>
            <a:rect l="0" t="0" r="0" b="0"/>
            <a:pathLst>
              <a:path w="2758" h="1666">
                <a:moveTo>
                  <a:pt x="931" y="1269"/>
                </a:moveTo>
                <a:lnTo>
                  <a:pt x="895" y="1297"/>
                </a:lnTo>
                <a:lnTo>
                  <a:pt x="864" y="1328"/>
                </a:lnTo>
                <a:lnTo>
                  <a:pt x="839" y="1359"/>
                </a:lnTo>
                <a:lnTo>
                  <a:pt x="816" y="1392"/>
                </a:lnTo>
                <a:lnTo>
                  <a:pt x="1102" y="1555"/>
                </a:lnTo>
                <a:lnTo>
                  <a:pt x="1172" y="1557"/>
                </a:lnTo>
                <a:lnTo>
                  <a:pt x="1210" y="1555"/>
                </a:lnTo>
                <a:lnTo>
                  <a:pt x="1243" y="1547"/>
                </a:lnTo>
                <a:lnTo>
                  <a:pt x="1269" y="1535"/>
                </a:lnTo>
                <a:lnTo>
                  <a:pt x="1293" y="1518"/>
                </a:lnTo>
                <a:lnTo>
                  <a:pt x="1310" y="1495"/>
                </a:lnTo>
                <a:lnTo>
                  <a:pt x="1323" y="1466"/>
                </a:lnTo>
                <a:lnTo>
                  <a:pt x="1331" y="1434"/>
                </a:lnTo>
                <a:lnTo>
                  <a:pt x="1333" y="1397"/>
                </a:lnTo>
                <a:lnTo>
                  <a:pt x="1164" y="1397"/>
                </a:lnTo>
                <a:lnTo>
                  <a:pt x="931" y="1269"/>
                </a:lnTo>
                <a:close/>
                <a:moveTo>
                  <a:pt x="1060" y="975"/>
                </a:moveTo>
                <a:lnTo>
                  <a:pt x="1026" y="983"/>
                </a:lnTo>
                <a:lnTo>
                  <a:pt x="993" y="992"/>
                </a:lnTo>
                <a:lnTo>
                  <a:pt x="964" y="1006"/>
                </a:lnTo>
                <a:lnTo>
                  <a:pt x="937" y="1021"/>
                </a:lnTo>
                <a:lnTo>
                  <a:pt x="912" y="1040"/>
                </a:lnTo>
                <a:lnTo>
                  <a:pt x="891" y="1061"/>
                </a:lnTo>
                <a:lnTo>
                  <a:pt x="872" y="1084"/>
                </a:lnTo>
                <a:lnTo>
                  <a:pt x="855" y="1111"/>
                </a:lnTo>
                <a:lnTo>
                  <a:pt x="1195" y="1292"/>
                </a:lnTo>
                <a:lnTo>
                  <a:pt x="1352" y="1296"/>
                </a:lnTo>
                <a:lnTo>
                  <a:pt x="1392" y="1294"/>
                </a:lnTo>
                <a:lnTo>
                  <a:pt x="1427" y="1288"/>
                </a:lnTo>
                <a:lnTo>
                  <a:pt x="1456" y="1276"/>
                </a:lnTo>
                <a:lnTo>
                  <a:pt x="1481" y="1263"/>
                </a:lnTo>
                <a:lnTo>
                  <a:pt x="1500" y="1244"/>
                </a:lnTo>
                <a:lnTo>
                  <a:pt x="1513" y="1221"/>
                </a:lnTo>
                <a:lnTo>
                  <a:pt x="1521" y="1192"/>
                </a:lnTo>
                <a:lnTo>
                  <a:pt x="1523" y="1161"/>
                </a:lnTo>
                <a:lnTo>
                  <a:pt x="1521" y="1142"/>
                </a:lnTo>
                <a:lnTo>
                  <a:pt x="1517" y="1121"/>
                </a:lnTo>
                <a:lnTo>
                  <a:pt x="1510" y="1096"/>
                </a:lnTo>
                <a:lnTo>
                  <a:pt x="1498" y="1071"/>
                </a:lnTo>
                <a:lnTo>
                  <a:pt x="1241" y="1075"/>
                </a:lnTo>
                <a:lnTo>
                  <a:pt x="1060" y="975"/>
                </a:lnTo>
                <a:close/>
                <a:moveTo>
                  <a:pt x="1137" y="668"/>
                </a:moveTo>
                <a:lnTo>
                  <a:pt x="1104" y="670"/>
                </a:lnTo>
                <a:lnTo>
                  <a:pt x="1074" y="676"/>
                </a:lnTo>
                <a:lnTo>
                  <a:pt x="1047" y="687"/>
                </a:lnTo>
                <a:lnTo>
                  <a:pt x="1020" y="702"/>
                </a:lnTo>
                <a:lnTo>
                  <a:pt x="997" y="722"/>
                </a:lnTo>
                <a:lnTo>
                  <a:pt x="976" y="745"/>
                </a:lnTo>
                <a:lnTo>
                  <a:pt x="954" y="772"/>
                </a:lnTo>
                <a:lnTo>
                  <a:pt x="937" y="804"/>
                </a:lnTo>
                <a:lnTo>
                  <a:pt x="1269" y="969"/>
                </a:lnTo>
                <a:lnTo>
                  <a:pt x="1454" y="971"/>
                </a:lnTo>
                <a:lnTo>
                  <a:pt x="1502" y="969"/>
                </a:lnTo>
                <a:lnTo>
                  <a:pt x="1542" y="962"/>
                </a:lnTo>
                <a:lnTo>
                  <a:pt x="1579" y="952"/>
                </a:lnTo>
                <a:lnTo>
                  <a:pt x="1608" y="937"/>
                </a:lnTo>
                <a:lnTo>
                  <a:pt x="1631" y="916"/>
                </a:lnTo>
                <a:lnTo>
                  <a:pt x="1646" y="893"/>
                </a:lnTo>
                <a:lnTo>
                  <a:pt x="1656" y="864"/>
                </a:lnTo>
                <a:lnTo>
                  <a:pt x="1659" y="833"/>
                </a:lnTo>
                <a:lnTo>
                  <a:pt x="1657" y="810"/>
                </a:lnTo>
                <a:lnTo>
                  <a:pt x="1650" y="789"/>
                </a:lnTo>
                <a:lnTo>
                  <a:pt x="1640" y="772"/>
                </a:lnTo>
                <a:lnTo>
                  <a:pt x="1625" y="758"/>
                </a:lnTo>
                <a:lnTo>
                  <a:pt x="1604" y="749"/>
                </a:lnTo>
                <a:lnTo>
                  <a:pt x="1579" y="741"/>
                </a:lnTo>
                <a:lnTo>
                  <a:pt x="1550" y="735"/>
                </a:lnTo>
                <a:lnTo>
                  <a:pt x="1517" y="733"/>
                </a:lnTo>
                <a:lnTo>
                  <a:pt x="1293" y="733"/>
                </a:lnTo>
                <a:lnTo>
                  <a:pt x="1273" y="718"/>
                </a:lnTo>
                <a:lnTo>
                  <a:pt x="1254" y="704"/>
                </a:lnTo>
                <a:lnTo>
                  <a:pt x="1233" y="693"/>
                </a:lnTo>
                <a:lnTo>
                  <a:pt x="1214" y="683"/>
                </a:lnTo>
                <a:lnTo>
                  <a:pt x="1195" y="678"/>
                </a:lnTo>
                <a:lnTo>
                  <a:pt x="1175" y="672"/>
                </a:lnTo>
                <a:lnTo>
                  <a:pt x="1156" y="668"/>
                </a:lnTo>
                <a:lnTo>
                  <a:pt x="1137" y="668"/>
                </a:lnTo>
                <a:close/>
                <a:moveTo>
                  <a:pt x="1694" y="240"/>
                </a:moveTo>
                <a:lnTo>
                  <a:pt x="1898" y="466"/>
                </a:lnTo>
                <a:lnTo>
                  <a:pt x="1874" y="497"/>
                </a:lnTo>
                <a:lnTo>
                  <a:pt x="1855" y="520"/>
                </a:lnTo>
                <a:lnTo>
                  <a:pt x="2251" y="518"/>
                </a:lnTo>
                <a:lnTo>
                  <a:pt x="2303" y="516"/>
                </a:lnTo>
                <a:lnTo>
                  <a:pt x="2351" y="516"/>
                </a:lnTo>
                <a:lnTo>
                  <a:pt x="2395" y="512"/>
                </a:lnTo>
                <a:lnTo>
                  <a:pt x="2435" y="511"/>
                </a:lnTo>
                <a:lnTo>
                  <a:pt x="2474" y="505"/>
                </a:lnTo>
                <a:lnTo>
                  <a:pt x="2508" y="501"/>
                </a:lnTo>
                <a:lnTo>
                  <a:pt x="2539" y="493"/>
                </a:lnTo>
                <a:lnTo>
                  <a:pt x="2568" y="488"/>
                </a:lnTo>
                <a:lnTo>
                  <a:pt x="2593" y="478"/>
                </a:lnTo>
                <a:lnTo>
                  <a:pt x="2614" y="470"/>
                </a:lnTo>
                <a:lnTo>
                  <a:pt x="2631" y="459"/>
                </a:lnTo>
                <a:lnTo>
                  <a:pt x="2647" y="449"/>
                </a:lnTo>
                <a:lnTo>
                  <a:pt x="2658" y="436"/>
                </a:lnTo>
                <a:lnTo>
                  <a:pt x="2666" y="424"/>
                </a:lnTo>
                <a:lnTo>
                  <a:pt x="2672" y="411"/>
                </a:lnTo>
                <a:lnTo>
                  <a:pt x="2673" y="395"/>
                </a:lnTo>
                <a:lnTo>
                  <a:pt x="2672" y="380"/>
                </a:lnTo>
                <a:lnTo>
                  <a:pt x="2668" y="363"/>
                </a:lnTo>
                <a:lnTo>
                  <a:pt x="2662" y="349"/>
                </a:lnTo>
                <a:lnTo>
                  <a:pt x="2652" y="336"/>
                </a:lnTo>
                <a:lnTo>
                  <a:pt x="2639" y="324"/>
                </a:lnTo>
                <a:lnTo>
                  <a:pt x="2625" y="313"/>
                </a:lnTo>
                <a:lnTo>
                  <a:pt x="2608" y="301"/>
                </a:lnTo>
                <a:lnTo>
                  <a:pt x="2587" y="294"/>
                </a:lnTo>
                <a:lnTo>
                  <a:pt x="2566" y="284"/>
                </a:lnTo>
                <a:lnTo>
                  <a:pt x="2541" y="278"/>
                </a:lnTo>
                <a:lnTo>
                  <a:pt x="2512" y="273"/>
                </a:lnTo>
                <a:lnTo>
                  <a:pt x="2481" y="267"/>
                </a:lnTo>
                <a:lnTo>
                  <a:pt x="2449" y="263"/>
                </a:lnTo>
                <a:lnTo>
                  <a:pt x="2412" y="261"/>
                </a:lnTo>
                <a:lnTo>
                  <a:pt x="2374" y="259"/>
                </a:lnTo>
                <a:lnTo>
                  <a:pt x="2334" y="259"/>
                </a:lnTo>
                <a:lnTo>
                  <a:pt x="1694" y="240"/>
                </a:lnTo>
                <a:close/>
                <a:moveTo>
                  <a:pt x="1060" y="109"/>
                </a:moveTo>
                <a:lnTo>
                  <a:pt x="1039" y="117"/>
                </a:lnTo>
                <a:lnTo>
                  <a:pt x="1018" y="125"/>
                </a:lnTo>
                <a:lnTo>
                  <a:pt x="993" y="134"/>
                </a:lnTo>
                <a:lnTo>
                  <a:pt x="966" y="146"/>
                </a:lnTo>
                <a:lnTo>
                  <a:pt x="937" y="159"/>
                </a:lnTo>
                <a:lnTo>
                  <a:pt x="906" y="173"/>
                </a:lnTo>
                <a:lnTo>
                  <a:pt x="872" y="188"/>
                </a:lnTo>
                <a:lnTo>
                  <a:pt x="835" y="203"/>
                </a:lnTo>
                <a:lnTo>
                  <a:pt x="799" y="221"/>
                </a:lnTo>
                <a:lnTo>
                  <a:pt x="757" y="240"/>
                </a:lnTo>
                <a:lnTo>
                  <a:pt x="714" y="261"/>
                </a:lnTo>
                <a:lnTo>
                  <a:pt x="670" y="282"/>
                </a:lnTo>
                <a:lnTo>
                  <a:pt x="622" y="305"/>
                </a:lnTo>
                <a:lnTo>
                  <a:pt x="572" y="328"/>
                </a:lnTo>
                <a:lnTo>
                  <a:pt x="520" y="353"/>
                </a:lnTo>
                <a:lnTo>
                  <a:pt x="467" y="380"/>
                </a:lnTo>
                <a:lnTo>
                  <a:pt x="150" y="380"/>
                </a:lnTo>
                <a:lnTo>
                  <a:pt x="123" y="480"/>
                </a:lnTo>
                <a:lnTo>
                  <a:pt x="104" y="580"/>
                </a:lnTo>
                <a:lnTo>
                  <a:pt x="92" y="679"/>
                </a:lnTo>
                <a:lnTo>
                  <a:pt x="88" y="779"/>
                </a:lnTo>
                <a:lnTo>
                  <a:pt x="92" y="875"/>
                </a:lnTo>
                <a:lnTo>
                  <a:pt x="102" y="971"/>
                </a:lnTo>
                <a:lnTo>
                  <a:pt x="119" y="1069"/>
                </a:lnTo>
                <a:lnTo>
                  <a:pt x="142" y="1169"/>
                </a:lnTo>
                <a:lnTo>
                  <a:pt x="378" y="1169"/>
                </a:lnTo>
                <a:lnTo>
                  <a:pt x="417" y="1228"/>
                </a:lnTo>
                <a:lnTo>
                  <a:pt x="459" y="1286"/>
                </a:lnTo>
                <a:lnTo>
                  <a:pt x="501" y="1340"/>
                </a:lnTo>
                <a:lnTo>
                  <a:pt x="545" y="1390"/>
                </a:lnTo>
                <a:lnTo>
                  <a:pt x="591" y="1438"/>
                </a:lnTo>
                <a:lnTo>
                  <a:pt x="640" y="1482"/>
                </a:lnTo>
                <a:lnTo>
                  <a:pt x="688" y="1524"/>
                </a:lnTo>
                <a:lnTo>
                  <a:pt x="737" y="1562"/>
                </a:lnTo>
                <a:lnTo>
                  <a:pt x="757" y="1566"/>
                </a:lnTo>
                <a:lnTo>
                  <a:pt x="774" y="1568"/>
                </a:lnTo>
                <a:lnTo>
                  <a:pt x="787" y="1570"/>
                </a:lnTo>
                <a:lnTo>
                  <a:pt x="797" y="1570"/>
                </a:lnTo>
                <a:lnTo>
                  <a:pt x="805" y="1570"/>
                </a:lnTo>
                <a:lnTo>
                  <a:pt x="814" y="1570"/>
                </a:lnTo>
                <a:lnTo>
                  <a:pt x="826" y="1568"/>
                </a:lnTo>
                <a:lnTo>
                  <a:pt x="839" y="1566"/>
                </a:lnTo>
                <a:lnTo>
                  <a:pt x="855" y="1564"/>
                </a:lnTo>
                <a:lnTo>
                  <a:pt x="872" y="1562"/>
                </a:lnTo>
                <a:lnTo>
                  <a:pt x="891" y="1559"/>
                </a:lnTo>
                <a:lnTo>
                  <a:pt x="912" y="1555"/>
                </a:lnTo>
                <a:lnTo>
                  <a:pt x="695" y="1441"/>
                </a:lnTo>
                <a:lnTo>
                  <a:pt x="720" y="1380"/>
                </a:lnTo>
                <a:lnTo>
                  <a:pt x="753" y="1322"/>
                </a:lnTo>
                <a:lnTo>
                  <a:pt x="791" y="1267"/>
                </a:lnTo>
                <a:lnTo>
                  <a:pt x="835" y="1215"/>
                </a:lnTo>
                <a:lnTo>
                  <a:pt x="728" y="1155"/>
                </a:lnTo>
                <a:lnTo>
                  <a:pt x="753" y="1107"/>
                </a:lnTo>
                <a:lnTo>
                  <a:pt x="778" y="1065"/>
                </a:lnTo>
                <a:lnTo>
                  <a:pt x="803" y="1027"/>
                </a:lnTo>
                <a:lnTo>
                  <a:pt x="830" y="994"/>
                </a:lnTo>
                <a:lnTo>
                  <a:pt x="855" y="967"/>
                </a:lnTo>
                <a:lnTo>
                  <a:pt x="883" y="942"/>
                </a:lnTo>
                <a:lnTo>
                  <a:pt x="910" y="925"/>
                </a:lnTo>
                <a:lnTo>
                  <a:pt x="939" y="912"/>
                </a:lnTo>
                <a:lnTo>
                  <a:pt x="816" y="846"/>
                </a:lnTo>
                <a:lnTo>
                  <a:pt x="832" y="812"/>
                </a:lnTo>
                <a:lnTo>
                  <a:pt x="849" y="781"/>
                </a:lnTo>
                <a:lnTo>
                  <a:pt x="864" y="750"/>
                </a:lnTo>
                <a:lnTo>
                  <a:pt x="882" y="724"/>
                </a:lnTo>
                <a:lnTo>
                  <a:pt x="899" y="697"/>
                </a:lnTo>
                <a:lnTo>
                  <a:pt x="918" y="674"/>
                </a:lnTo>
                <a:lnTo>
                  <a:pt x="937" y="653"/>
                </a:lnTo>
                <a:lnTo>
                  <a:pt x="956" y="633"/>
                </a:lnTo>
                <a:lnTo>
                  <a:pt x="976" y="616"/>
                </a:lnTo>
                <a:lnTo>
                  <a:pt x="997" y="603"/>
                </a:lnTo>
                <a:lnTo>
                  <a:pt x="1020" y="591"/>
                </a:lnTo>
                <a:lnTo>
                  <a:pt x="1041" y="580"/>
                </a:lnTo>
                <a:lnTo>
                  <a:pt x="1064" y="572"/>
                </a:lnTo>
                <a:lnTo>
                  <a:pt x="1087" y="566"/>
                </a:lnTo>
                <a:lnTo>
                  <a:pt x="1112" y="564"/>
                </a:lnTo>
                <a:lnTo>
                  <a:pt x="1137" y="562"/>
                </a:lnTo>
                <a:lnTo>
                  <a:pt x="1181" y="566"/>
                </a:lnTo>
                <a:lnTo>
                  <a:pt x="1225" y="578"/>
                </a:lnTo>
                <a:lnTo>
                  <a:pt x="1248" y="585"/>
                </a:lnTo>
                <a:lnTo>
                  <a:pt x="1271" y="597"/>
                </a:lnTo>
                <a:lnTo>
                  <a:pt x="1294" y="610"/>
                </a:lnTo>
                <a:lnTo>
                  <a:pt x="1317" y="624"/>
                </a:lnTo>
                <a:lnTo>
                  <a:pt x="1477" y="622"/>
                </a:lnTo>
                <a:lnTo>
                  <a:pt x="1431" y="599"/>
                </a:lnTo>
                <a:lnTo>
                  <a:pt x="1385" y="568"/>
                </a:lnTo>
                <a:lnTo>
                  <a:pt x="1335" y="530"/>
                </a:lnTo>
                <a:lnTo>
                  <a:pt x="1285" y="484"/>
                </a:lnTo>
                <a:lnTo>
                  <a:pt x="1248" y="505"/>
                </a:lnTo>
                <a:lnTo>
                  <a:pt x="1214" y="524"/>
                </a:lnTo>
                <a:lnTo>
                  <a:pt x="1177" y="539"/>
                </a:lnTo>
                <a:lnTo>
                  <a:pt x="1139" y="553"/>
                </a:lnTo>
                <a:lnTo>
                  <a:pt x="1102" y="562"/>
                </a:lnTo>
                <a:lnTo>
                  <a:pt x="1064" y="570"/>
                </a:lnTo>
                <a:lnTo>
                  <a:pt x="1026" y="574"/>
                </a:lnTo>
                <a:lnTo>
                  <a:pt x="987" y="576"/>
                </a:lnTo>
                <a:lnTo>
                  <a:pt x="947" y="572"/>
                </a:lnTo>
                <a:lnTo>
                  <a:pt x="943" y="466"/>
                </a:lnTo>
                <a:lnTo>
                  <a:pt x="972" y="468"/>
                </a:lnTo>
                <a:lnTo>
                  <a:pt x="1014" y="466"/>
                </a:lnTo>
                <a:lnTo>
                  <a:pt x="1056" y="461"/>
                </a:lnTo>
                <a:lnTo>
                  <a:pt x="1099" y="453"/>
                </a:lnTo>
                <a:lnTo>
                  <a:pt x="1141" y="441"/>
                </a:lnTo>
                <a:lnTo>
                  <a:pt x="1181" y="424"/>
                </a:lnTo>
                <a:lnTo>
                  <a:pt x="1221" y="405"/>
                </a:lnTo>
                <a:lnTo>
                  <a:pt x="1262" y="384"/>
                </a:lnTo>
                <a:lnTo>
                  <a:pt x="1302" y="357"/>
                </a:lnTo>
                <a:lnTo>
                  <a:pt x="1339" y="401"/>
                </a:lnTo>
                <a:lnTo>
                  <a:pt x="1375" y="440"/>
                </a:lnTo>
                <a:lnTo>
                  <a:pt x="1414" y="474"/>
                </a:lnTo>
                <a:lnTo>
                  <a:pt x="1450" y="499"/>
                </a:lnTo>
                <a:lnTo>
                  <a:pt x="1487" y="520"/>
                </a:lnTo>
                <a:lnTo>
                  <a:pt x="1525" y="536"/>
                </a:lnTo>
                <a:lnTo>
                  <a:pt x="1561" y="545"/>
                </a:lnTo>
                <a:lnTo>
                  <a:pt x="1600" y="547"/>
                </a:lnTo>
                <a:lnTo>
                  <a:pt x="1623" y="547"/>
                </a:lnTo>
                <a:lnTo>
                  <a:pt x="1646" y="543"/>
                </a:lnTo>
                <a:lnTo>
                  <a:pt x="1669" y="536"/>
                </a:lnTo>
                <a:lnTo>
                  <a:pt x="1692" y="526"/>
                </a:lnTo>
                <a:lnTo>
                  <a:pt x="1713" y="514"/>
                </a:lnTo>
                <a:lnTo>
                  <a:pt x="1734" y="501"/>
                </a:lnTo>
                <a:lnTo>
                  <a:pt x="1753" y="484"/>
                </a:lnTo>
                <a:lnTo>
                  <a:pt x="1773" y="464"/>
                </a:lnTo>
                <a:lnTo>
                  <a:pt x="1502" y="155"/>
                </a:lnTo>
                <a:lnTo>
                  <a:pt x="1060" y="109"/>
                </a:lnTo>
                <a:close/>
                <a:moveTo>
                  <a:pt x="1054" y="0"/>
                </a:moveTo>
                <a:lnTo>
                  <a:pt x="1536" y="54"/>
                </a:lnTo>
                <a:lnTo>
                  <a:pt x="1608" y="134"/>
                </a:lnTo>
                <a:lnTo>
                  <a:pt x="2318" y="154"/>
                </a:lnTo>
                <a:lnTo>
                  <a:pt x="2378" y="155"/>
                </a:lnTo>
                <a:lnTo>
                  <a:pt x="2431" y="157"/>
                </a:lnTo>
                <a:lnTo>
                  <a:pt x="2481" y="161"/>
                </a:lnTo>
                <a:lnTo>
                  <a:pt x="2528" y="167"/>
                </a:lnTo>
                <a:lnTo>
                  <a:pt x="2568" y="175"/>
                </a:lnTo>
                <a:lnTo>
                  <a:pt x="2602" y="184"/>
                </a:lnTo>
                <a:lnTo>
                  <a:pt x="2635" y="196"/>
                </a:lnTo>
                <a:lnTo>
                  <a:pt x="2662" y="207"/>
                </a:lnTo>
                <a:lnTo>
                  <a:pt x="2683" y="223"/>
                </a:lnTo>
                <a:lnTo>
                  <a:pt x="2704" y="240"/>
                </a:lnTo>
                <a:lnTo>
                  <a:pt x="2720" y="259"/>
                </a:lnTo>
                <a:lnTo>
                  <a:pt x="2735" y="280"/>
                </a:lnTo>
                <a:lnTo>
                  <a:pt x="2745" y="305"/>
                </a:lnTo>
                <a:lnTo>
                  <a:pt x="2752" y="332"/>
                </a:lnTo>
                <a:lnTo>
                  <a:pt x="2756" y="361"/>
                </a:lnTo>
                <a:lnTo>
                  <a:pt x="2758" y="393"/>
                </a:lnTo>
                <a:lnTo>
                  <a:pt x="2756" y="420"/>
                </a:lnTo>
                <a:lnTo>
                  <a:pt x="2752" y="447"/>
                </a:lnTo>
                <a:lnTo>
                  <a:pt x="2745" y="470"/>
                </a:lnTo>
                <a:lnTo>
                  <a:pt x="2733" y="493"/>
                </a:lnTo>
                <a:lnTo>
                  <a:pt x="2720" y="514"/>
                </a:lnTo>
                <a:lnTo>
                  <a:pt x="2700" y="532"/>
                </a:lnTo>
                <a:lnTo>
                  <a:pt x="2681" y="549"/>
                </a:lnTo>
                <a:lnTo>
                  <a:pt x="2656" y="564"/>
                </a:lnTo>
                <a:lnTo>
                  <a:pt x="2629" y="578"/>
                </a:lnTo>
                <a:lnTo>
                  <a:pt x="2599" y="589"/>
                </a:lnTo>
                <a:lnTo>
                  <a:pt x="2566" y="601"/>
                </a:lnTo>
                <a:lnTo>
                  <a:pt x="2529" y="608"/>
                </a:lnTo>
                <a:lnTo>
                  <a:pt x="2489" y="614"/>
                </a:lnTo>
                <a:lnTo>
                  <a:pt x="2447" y="618"/>
                </a:lnTo>
                <a:lnTo>
                  <a:pt x="2401" y="622"/>
                </a:lnTo>
                <a:lnTo>
                  <a:pt x="2353" y="622"/>
                </a:lnTo>
                <a:lnTo>
                  <a:pt x="1725" y="631"/>
                </a:lnTo>
                <a:lnTo>
                  <a:pt x="1661" y="649"/>
                </a:lnTo>
                <a:lnTo>
                  <a:pt x="1682" y="666"/>
                </a:lnTo>
                <a:lnTo>
                  <a:pt x="1700" y="685"/>
                </a:lnTo>
                <a:lnTo>
                  <a:pt x="1715" y="704"/>
                </a:lnTo>
                <a:lnTo>
                  <a:pt x="1727" y="727"/>
                </a:lnTo>
                <a:lnTo>
                  <a:pt x="1736" y="750"/>
                </a:lnTo>
                <a:lnTo>
                  <a:pt x="1744" y="777"/>
                </a:lnTo>
                <a:lnTo>
                  <a:pt x="1748" y="804"/>
                </a:lnTo>
                <a:lnTo>
                  <a:pt x="1748" y="835"/>
                </a:lnTo>
                <a:lnTo>
                  <a:pt x="1746" y="875"/>
                </a:lnTo>
                <a:lnTo>
                  <a:pt x="1738" y="912"/>
                </a:lnTo>
                <a:lnTo>
                  <a:pt x="1727" y="944"/>
                </a:lnTo>
                <a:lnTo>
                  <a:pt x="1709" y="973"/>
                </a:lnTo>
                <a:lnTo>
                  <a:pt x="1688" y="1000"/>
                </a:lnTo>
                <a:lnTo>
                  <a:pt x="1661" y="1021"/>
                </a:lnTo>
                <a:lnTo>
                  <a:pt x="1631" y="1040"/>
                </a:lnTo>
                <a:lnTo>
                  <a:pt x="1596" y="1056"/>
                </a:lnTo>
                <a:lnTo>
                  <a:pt x="1604" y="1084"/>
                </a:lnTo>
                <a:lnTo>
                  <a:pt x="1609" y="1111"/>
                </a:lnTo>
                <a:lnTo>
                  <a:pt x="1613" y="1136"/>
                </a:lnTo>
                <a:lnTo>
                  <a:pt x="1615" y="1159"/>
                </a:lnTo>
                <a:lnTo>
                  <a:pt x="1611" y="1207"/>
                </a:lnTo>
                <a:lnTo>
                  <a:pt x="1602" y="1251"/>
                </a:lnTo>
                <a:lnTo>
                  <a:pt x="1586" y="1290"/>
                </a:lnTo>
                <a:lnTo>
                  <a:pt x="1565" y="1321"/>
                </a:lnTo>
                <a:lnTo>
                  <a:pt x="1538" y="1347"/>
                </a:lnTo>
                <a:lnTo>
                  <a:pt x="1504" y="1370"/>
                </a:lnTo>
                <a:lnTo>
                  <a:pt x="1463" y="1386"/>
                </a:lnTo>
                <a:lnTo>
                  <a:pt x="1417" y="1397"/>
                </a:lnTo>
                <a:lnTo>
                  <a:pt x="1419" y="1416"/>
                </a:lnTo>
                <a:lnTo>
                  <a:pt x="1419" y="1432"/>
                </a:lnTo>
                <a:lnTo>
                  <a:pt x="1417" y="1459"/>
                </a:lnTo>
                <a:lnTo>
                  <a:pt x="1415" y="1486"/>
                </a:lnTo>
                <a:lnTo>
                  <a:pt x="1410" y="1511"/>
                </a:lnTo>
                <a:lnTo>
                  <a:pt x="1402" y="1532"/>
                </a:lnTo>
                <a:lnTo>
                  <a:pt x="1394" y="1553"/>
                </a:lnTo>
                <a:lnTo>
                  <a:pt x="1383" y="1572"/>
                </a:lnTo>
                <a:lnTo>
                  <a:pt x="1369" y="1589"/>
                </a:lnTo>
                <a:lnTo>
                  <a:pt x="1354" y="1605"/>
                </a:lnTo>
                <a:lnTo>
                  <a:pt x="1337" y="1618"/>
                </a:lnTo>
                <a:lnTo>
                  <a:pt x="1317" y="1630"/>
                </a:lnTo>
                <a:lnTo>
                  <a:pt x="1296" y="1639"/>
                </a:lnTo>
                <a:lnTo>
                  <a:pt x="1273" y="1649"/>
                </a:lnTo>
                <a:lnTo>
                  <a:pt x="1246" y="1654"/>
                </a:lnTo>
                <a:lnTo>
                  <a:pt x="1220" y="1658"/>
                </a:lnTo>
                <a:lnTo>
                  <a:pt x="1191" y="1662"/>
                </a:lnTo>
                <a:lnTo>
                  <a:pt x="1158" y="1662"/>
                </a:lnTo>
                <a:lnTo>
                  <a:pt x="1099" y="1658"/>
                </a:lnTo>
                <a:lnTo>
                  <a:pt x="1033" y="1624"/>
                </a:lnTo>
                <a:lnTo>
                  <a:pt x="979" y="1643"/>
                </a:lnTo>
                <a:lnTo>
                  <a:pt x="928" y="1656"/>
                </a:lnTo>
                <a:lnTo>
                  <a:pt x="876" y="1664"/>
                </a:lnTo>
                <a:lnTo>
                  <a:pt x="828" y="1666"/>
                </a:lnTo>
                <a:lnTo>
                  <a:pt x="809" y="1666"/>
                </a:lnTo>
                <a:lnTo>
                  <a:pt x="785" y="1664"/>
                </a:lnTo>
                <a:lnTo>
                  <a:pt x="757" y="1660"/>
                </a:lnTo>
                <a:lnTo>
                  <a:pt x="722" y="1656"/>
                </a:lnTo>
                <a:lnTo>
                  <a:pt x="676" y="1626"/>
                </a:lnTo>
                <a:lnTo>
                  <a:pt x="628" y="1591"/>
                </a:lnTo>
                <a:lnTo>
                  <a:pt x="578" y="1553"/>
                </a:lnTo>
                <a:lnTo>
                  <a:pt x="530" y="1509"/>
                </a:lnTo>
                <a:lnTo>
                  <a:pt x="482" y="1459"/>
                </a:lnTo>
                <a:lnTo>
                  <a:pt x="432" y="1403"/>
                </a:lnTo>
                <a:lnTo>
                  <a:pt x="382" y="1344"/>
                </a:lnTo>
                <a:lnTo>
                  <a:pt x="332" y="1280"/>
                </a:lnTo>
                <a:lnTo>
                  <a:pt x="83" y="1280"/>
                </a:lnTo>
                <a:lnTo>
                  <a:pt x="63" y="1219"/>
                </a:lnTo>
                <a:lnTo>
                  <a:pt x="46" y="1157"/>
                </a:lnTo>
                <a:lnTo>
                  <a:pt x="33" y="1096"/>
                </a:lnTo>
                <a:lnTo>
                  <a:pt x="19" y="1036"/>
                </a:lnTo>
                <a:lnTo>
                  <a:pt x="11" y="975"/>
                </a:lnTo>
                <a:lnTo>
                  <a:pt x="4" y="914"/>
                </a:lnTo>
                <a:lnTo>
                  <a:pt x="0" y="854"/>
                </a:lnTo>
                <a:lnTo>
                  <a:pt x="0" y="793"/>
                </a:lnTo>
                <a:lnTo>
                  <a:pt x="0" y="724"/>
                </a:lnTo>
                <a:lnTo>
                  <a:pt x="6" y="656"/>
                </a:lnTo>
                <a:lnTo>
                  <a:pt x="11" y="591"/>
                </a:lnTo>
                <a:lnTo>
                  <a:pt x="23" y="526"/>
                </a:lnTo>
                <a:lnTo>
                  <a:pt x="34" y="463"/>
                </a:lnTo>
                <a:lnTo>
                  <a:pt x="52" y="399"/>
                </a:lnTo>
                <a:lnTo>
                  <a:pt x="69" y="336"/>
                </a:lnTo>
                <a:lnTo>
                  <a:pt x="92" y="276"/>
                </a:lnTo>
                <a:lnTo>
                  <a:pt x="465" y="276"/>
                </a:lnTo>
                <a:lnTo>
                  <a:pt x="530" y="236"/>
                </a:lnTo>
                <a:lnTo>
                  <a:pt x="599" y="200"/>
                </a:lnTo>
                <a:lnTo>
                  <a:pt x="668" y="163"/>
                </a:lnTo>
                <a:lnTo>
                  <a:pt x="741" y="129"/>
                </a:lnTo>
                <a:lnTo>
                  <a:pt x="816" y="94"/>
                </a:lnTo>
                <a:lnTo>
                  <a:pt x="893" y="61"/>
                </a:lnTo>
                <a:lnTo>
                  <a:pt x="972" y="31"/>
                </a:lnTo>
                <a:lnTo>
                  <a:pt x="1054" y="0"/>
                </a:lnTo>
                <a:close/>
              </a:path>
            </a:pathLst>
          </a:custGeom>
          <a:solidFill>
            <a:schemeClr val="accent1"/>
          </a:solidFill>
          <a:ln w="9525" cap="flat" cmpd="sng">
            <a:solidFill>
              <a:schemeClr val="tx1"/>
            </a:solidFill>
            <a:prstDash val="solid"/>
            <a:round/>
            <a:headEnd type="none" w="med" len="med"/>
            <a:tailEnd type="none" w="med" len="med"/>
          </a:ln>
        </p:spPr>
        <p:txBody>
          <a:bodyPr/>
          <a:lstStyle/>
          <a:p>
            <a:endParaRPr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463800" y="857250"/>
            <a:ext cx="5058410" cy="398780"/>
          </a:xfrm>
          <a:prstGeom prst="rect">
            <a:avLst/>
          </a:prstGeom>
          <a:noFill/>
        </p:spPr>
        <p:txBody>
          <a:bodyPr wrap="square" rtlCol="0" anchor="t">
            <a:spAutoFit/>
          </a:bodyPr>
          <a:lstStyle/>
          <a:p>
            <a:r>
              <a:rPr lang="zh-CN" altLang="en-US" sz="2000">
                <a:solidFill>
                  <a:schemeClr val="tx1"/>
                </a:solidFill>
                <a:effectLst>
                  <a:outerShdw blurRad="38100" dist="19050" dir="2700000" algn="tl" rotWithShape="0">
                    <a:schemeClr val="dk1">
                      <a:alpha val="40000"/>
                    </a:schemeClr>
                  </a:outerShdw>
                </a:effectLst>
              </a:rPr>
              <a:t>Rectifying plate moving structure</a:t>
            </a:r>
          </a:p>
        </p:txBody>
      </p:sp>
      <p:sp>
        <p:nvSpPr>
          <p:cNvPr id="9" name="文本框 8"/>
          <p:cNvSpPr txBox="1"/>
          <p:nvPr/>
        </p:nvSpPr>
        <p:spPr>
          <a:xfrm>
            <a:off x="1831975" y="1792605"/>
            <a:ext cx="2343785" cy="3969385"/>
          </a:xfrm>
          <a:prstGeom prst="rect">
            <a:avLst/>
          </a:prstGeom>
          <a:noFill/>
        </p:spPr>
        <p:txBody>
          <a:bodyPr wrap="square" rtlCol="0" anchor="t">
            <a:spAutoFit/>
          </a:bodyPr>
          <a:lstStyle/>
          <a:p>
            <a:r>
              <a:rPr lang="zh-CN" altLang="en-US" sz="1200"/>
              <a:t>Rectifying plate adopts the imported from 10 mm thick (JT10MM) aviation aluminum alloy material, high temperature after hardening treatment, precision CNC machining, punching, polishing, make each hole location error value within 0.02 mm, its material itself has excellent effect on the heat storage, thermal radiation ability, make components get hot air permeability and thermal radiation penetration at the same time two heating mode, effectively reduce the influence of pulmonary circulation heating cape wind shadow, greatly improve the welding quality components, and reduce the power consumption equipment.</a:t>
            </a:r>
          </a:p>
        </p:txBody>
      </p:sp>
      <p:pic>
        <p:nvPicPr>
          <p:cNvPr id="37889" name="图片 25" descr="B9528BB39FB0AD1BBEC65F46D3CDA927"/>
          <p:cNvPicPr>
            <a:picLocks noChangeAspect="1"/>
          </p:cNvPicPr>
          <p:nvPr/>
        </p:nvPicPr>
        <p:blipFill>
          <a:blip r:embed="rId2"/>
          <a:stretch>
            <a:fillRect/>
          </a:stretch>
        </p:blipFill>
        <p:spPr>
          <a:xfrm>
            <a:off x="5005705" y="1677670"/>
            <a:ext cx="2903855" cy="4453890"/>
          </a:xfrm>
          <a:prstGeom prst="rect">
            <a:avLst/>
          </a:prstGeom>
          <a:noFill/>
          <a:ln w="9525">
            <a:noFill/>
          </a:ln>
        </p:spPr>
      </p:pic>
      <p:sp>
        <p:nvSpPr>
          <p:cNvPr id="37890" name="箭头 330"/>
          <p:cNvSpPr/>
          <p:nvPr/>
        </p:nvSpPr>
        <p:spPr>
          <a:xfrm>
            <a:off x="4175760" y="3370263"/>
            <a:ext cx="1943100" cy="503237"/>
          </a:xfrm>
          <a:prstGeom prst="line">
            <a:avLst/>
          </a:prstGeom>
          <a:ln w="38100" cap="flat" cmpd="sng">
            <a:solidFill>
              <a:srgbClr val="FF6600"/>
            </a:solidFill>
            <a:prstDash val="solid"/>
            <a:round/>
            <a:headEnd type="none" w="med" len="med"/>
            <a:tailEnd type="triangle" w="med" len="med"/>
          </a:ln>
        </p:spPr>
        <p:txBody>
          <a:bodyPr anchor="t"/>
          <a:lstStyle/>
          <a:p>
            <a:pPr eaLnBrk="0" hangingPunct="0"/>
            <a:endParaRPr lang="zh-CN" altLang="en-US" dirty="0">
              <a:latin typeface="Arial" panose="020B0604020202020204" pitchFamily="34" charset="0"/>
              <a:ea typeface="宋体" panose="02010600030101010101" pitchFamily="2"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463800" y="857250"/>
            <a:ext cx="5058410" cy="398780"/>
          </a:xfrm>
          <a:prstGeom prst="rect">
            <a:avLst/>
          </a:prstGeom>
          <a:noFill/>
        </p:spPr>
        <p:txBody>
          <a:bodyPr wrap="square" rtlCol="0" anchor="t">
            <a:spAutoFit/>
          </a:bodyPr>
          <a:lstStyle/>
          <a:p>
            <a:r>
              <a:rPr lang="zh-CN" altLang="en-US" sz="2000">
                <a:solidFill>
                  <a:schemeClr val="tx1"/>
                </a:solidFill>
                <a:effectLst>
                  <a:outerShdw blurRad="38100" dist="19050" dir="2700000" algn="tl" rotWithShape="0">
                    <a:schemeClr val="dk1">
                      <a:alpha val="40000"/>
                    </a:schemeClr>
                  </a:outerShdw>
                </a:effectLst>
              </a:rPr>
              <a:t>Chain loop construction</a:t>
            </a:r>
          </a:p>
        </p:txBody>
      </p:sp>
      <p:sp>
        <p:nvSpPr>
          <p:cNvPr id="9" name="文本框 8"/>
          <p:cNvSpPr txBox="1"/>
          <p:nvPr/>
        </p:nvSpPr>
        <p:spPr>
          <a:xfrm>
            <a:off x="935355" y="2572385"/>
            <a:ext cx="2286635" cy="829945"/>
          </a:xfrm>
          <a:prstGeom prst="rect">
            <a:avLst/>
          </a:prstGeom>
          <a:noFill/>
        </p:spPr>
        <p:txBody>
          <a:bodyPr wrap="square" rtlCol="0" anchor="t">
            <a:spAutoFit/>
          </a:bodyPr>
          <a:lstStyle/>
          <a:p>
            <a:r>
              <a:rPr lang="zh-CN" altLang="en-US" sz="1200"/>
              <a:t>The chain loop adopts special guide rail for the loop to avoid chain jitter and displacement of components during welding</a:t>
            </a:r>
          </a:p>
        </p:txBody>
      </p:sp>
      <p:pic>
        <p:nvPicPr>
          <p:cNvPr id="38913" name="图片 21" descr="0244D6116D6868688A8E03672209B1F8"/>
          <p:cNvPicPr>
            <a:picLocks noChangeAspect="1"/>
          </p:cNvPicPr>
          <p:nvPr/>
        </p:nvPicPr>
        <p:blipFill>
          <a:blip r:embed="rId2"/>
          <a:stretch>
            <a:fillRect/>
          </a:stretch>
        </p:blipFill>
        <p:spPr>
          <a:xfrm>
            <a:off x="4004310" y="1971040"/>
            <a:ext cx="3932555" cy="3691890"/>
          </a:xfrm>
          <a:prstGeom prst="rect">
            <a:avLst/>
          </a:prstGeom>
          <a:noFill/>
          <a:ln w="9525">
            <a:noFill/>
          </a:ln>
        </p:spPr>
      </p:pic>
      <p:sp>
        <p:nvSpPr>
          <p:cNvPr id="38915" name="箭头 326"/>
          <p:cNvSpPr/>
          <p:nvPr/>
        </p:nvSpPr>
        <p:spPr>
          <a:xfrm>
            <a:off x="3349625" y="3141663"/>
            <a:ext cx="1511300" cy="1728787"/>
          </a:xfrm>
          <a:prstGeom prst="line">
            <a:avLst/>
          </a:prstGeom>
          <a:ln w="38100" cap="flat" cmpd="sng">
            <a:solidFill>
              <a:srgbClr val="FF6600"/>
            </a:solidFill>
            <a:prstDash val="solid"/>
            <a:round/>
            <a:headEnd type="none" w="med" len="med"/>
            <a:tailEnd type="triangle" w="med" len="med"/>
          </a:ln>
        </p:spPr>
        <p:txBody>
          <a:bodyPr anchor="t"/>
          <a:lstStyle/>
          <a:p>
            <a:pPr eaLnBrk="0" hangingPunct="0"/>
            <a:endParaRPr lang="zh-CN" altLang="en-US" dirty="0">
              <a:latin typeface="Arial" panose="020B0604020202020204" pitchFamily="34" charset="0"/>
              <a:ea typeface="宋体" panose="02010600030101010101" pitchFamily="2"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916555" y="857250"/>
            <a:ext cx="5058410" cy="398780"/>
          </a:xfrm>
          <a:prstGeom prst="rect">
            <a:avLst/>
          </a:prstGeom>
          <a:noFill/>
        </p:spPr>
        <p:txBody>
          <a:bodyPr wrap="square" rtlCol="0" anchor="t">
            <a:spAutoFit/>
          </a:bodyPr>
          <a:lstStyle/>
          <a:p>
            <a:r>
              <a:rPr lang="zh-CN" altLang="en-US" sz="2000" dirty="0">
                <a:solidFill>
                  <a:schemeClr val="tx1"/>
                </a:solidFill>
                <a:effectLst>
                  <a:outerShdw blurRad="38100" dist="19050" dir="2700000" algn="tl" rotWithShape="0">
                    <a:schemeClr val="dk1">
                      <a:alpha val="40000"/>
                    </a:schemeClr>
                  </a:outerShdw>
                </a:effectLst>
              </a:rPr>
              <a:t>Rosin recovery system</a:t>
            </a:r>
          </a:p>
        </p:txBody>
      </p:sp>
      <p:sp>
        <p:nvSpPr>
          <p:cNvPr id="9" name="文本框 8"/>
          <p:cNvSpPr txBox="1"/>
          <p:nvPr/>
        </p:nvSpPr>
        <p:spPr>
          <a:xfrm>
            <a:off x="779145" y="1710690"/>
            <a:ext cx="7458075" cy="460375"/>
          </a:xfrm>
          <a:prstGeom prst="rect">
            <a:avLst/>
          </a:prstGeom>
          <a:noFill/>
        </p:spPr>
        <p:txBody>
          <a:bodyPr wrap="square" rtlCol="0" anchor="t">
            <a:spAutoFit/>
          </a:bodyPr>
          <a:lstStyle/>
          <a:p>
            <a:pPr marL="171450" indent="-171450">
              <a:buFont typeface="Wingdings" panose="05000000000000000000" charset="0"/>
              <a:buChar char="u"/>
            </a:pPr>
            <a:r>
              <a:rPr lang="zh-CN" altLang="en-US" sz="1200"/>
              <a:t>The inlet and outlet of the equipment and each temperature zone are equipped with rosin recovery system, you will never have to worry about rosin pollution of your products and furnace bile cleaning!</a:t>
            </a:r>
          </a:p>
        </p:txBody>
      </p:sp>
      <p:sp>
        <p:nvSpPr>
          <p:cNvPr id="10" name="文本框 9"/>
          <p:cNvSpPr txBox="1"/>
          <p:nvPr/>
        </p:nvSpPr>
        <p:spPr>
          <a:xfrm>
            <a:off x="4914900" y="3355975"/>
            <a:ext cx="2802890" cy="1753235"/>
          </a:xfrm>
          <a:prstGeom prst="rect">
            <a:avLst/>
          </a:prstGeom>
          <a:noFill/>
        </p:spPr>
        <p:txBody>
          <a:bodyPr wrap="square" rtlCol="0" anchor="t">
            <a:spAutoFit/>
          </a:bodyPr>
          <a:lstStyle/>
          <a:p>
            <a:r>
              <a:rPr lang="zh-CN" altLang="en-US" sz="1200"/>
              <a:t>Unified waste gas recovery pipeline;During the welding process, each temperature zone has a different effect on the solder paste, thus the residual gas is also different, and in each welding zone there is a recovery pipe, the exhaust gas is uniformly recovered and discharged into the outdoor.</a:t>
            </a:r>
          </a:p>
        </p:txBody>
      </p:sp>
      <p:pic>
        <p:nvPicPr>
          <p:cNvPr id="39941" name="图片 17" descr="微信图片_2017112217034615"/>
          <p:cNvPicPr>
            <a:picLocks noChangeAspect="1"/>
          </p:cNvPicPr>
          <p:nvPr/>
        </p:nvPicPr>
        <p:blipFill>
          <a:blip r:embed="rId2"/>
          <a:stretch>
            <a:fillRect/>
          </a:stretch>
        </p:blipFill>
        <p:spPr>
          <a:xfrm>
            <a:off x="1000125" y="2560955"/>
            <a:ext cx="3224530" cy="3236595"/>
          </a:xfrm>
          <a:prstGeom prst="rect">
            <a:avLst/>
          </a:prstGeom>
          <a:noFill/>
          <a:ln w="9525">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463800" y="857250"/>
            <a:ext cx="5058410" cy="521970"/>
          </a:xfrm>
          <a:prstGeom prst="rect">
            <a:avLst/>
          </a:prstGeom>
          <a:noFill/>
        </p:spPr>
        <p:txBody>
          <a:bodyPr wrap="square" rtlCol="0" anchor="t">
            <a:spAutoFit/>
          </a:bodyPr>
          <a:lstStyle/>
          <a:p>
            <a:r>
              <a:rPr lang="zh-CN" altLang="en-US" sz="2800">
                <a:solidFill>
                  <a:schemeClr val="tx1"/>
                </a:solidFill>
                <a:effectLst>
                  <a:outerShdw blurRad="38100" dist="19050" dir="2700000" algn="tl" rotWithShape="0">
                    <a:schemeClr val="dk1">
                      <a:alpha val="40000"/>
                    </a:schemeClr>
                  </a:outerShdw>
                </a:effectLst>
              </a:rPr>
              <a:t>Efficient production capacity</a:t>
            </a:r>
          </a:p>
        </p:txBody>
      </p:sp>
      <p:sp>
        <p:nvSpPr>
          <p:cNvPr id="9" name="文本框 8"/>
          <p:cNvSpPr txBox="1"/>
          <p:nvPr/>
        </p:nvSpPr>
        <p:spPr>
          <a:xfrm>
            <a:off x="1009650" y="1751965"/>
            <a:ext cx="7458075" cy="1753235"/>
          </a:xfrm>
          <a:prstGeom prst="rect">
            <a:avLst/>
          </a:prstGeom>
          <a:noFill/>
        </p:spPr>
        <p:txBody>
          <a:bodyPr wrap="square" rtlCol="0" anchor="t">
            <a:spAutoFit/>
          </a:bodyPr>
          <a:lstStyle/>
          <a:p>
            <a:r>
              <a:rPr lang="zh-CN" altLang="en-US" sz="1200"/>
              <a:t>Capacity -- the key factor that decides production cost!</a:t>
            </a:r>
          </a:p>
          <a:p>
            <a:endParaRPr lang="zh-CN" altLang="en-US" sz="1200"/>
          </a:p>
          <a:p>
            <a:r>
              <a:rPr lang="zh-CN" altLang="en-US" sz="1200"/>
              <a:t>Factors affecting productivity:</a:t>
            </a:r>
          </a:p>
          <a:p>
            <a:endParaRPr lang="zh-CN" altLang="en-US" sz="1200"/>
          </a:p>
          <a:p>
            <a:r>
              <a:rPr lang="zh-CN" altLang="en-US" sz="1200"/>
              <a:t>1. Production chain speed of equipment</a:t>
            </a:r>
          </a:p>
          <a:p>
            <a:endParaRPr lang="zh-CN" altLang="en-US" sz="1200"/>
          </a:p>
          <a:p>
            <a:r>
              <a:rPr lang="zh-CN" altLang="en-US" sz="1200"/>
              <a:t>2. Operation stability of the equipment (including electrical control and mechanical structure)</a:t>
            </a:r>
          </a:p>
          <a:p>
            <a:endParaRPr lang="zh-CN" altLang="en-US" sz="1200"/>
          </a:p>
          <a:p>
            <a:r>
              <a:rPr lang="zh-CN" altLang="en-US" sz="1200"/>
              <a:t>3. Equipment maintenance cycle</a:t>
            </a:r>
          </a:p>
        </p:txBody>
      </p:sp>
      <p:sp>
        <p:nvSpPr>
          <p:cNvPr id="10" name="文本框 9"/>
          <p:cNvSpPr txBox="1"/>
          <p:nvPr/>
        </p:nvSpPr>
        <p:spPr>
          <a:xfrm>
            <a:off x="811530" y="3907790"/>
            <a:ext cx="7520305" cy="275590"/>
          </a:xfrm>
          <a:prstGeom prst="rect">
            <a:avLst/>
          </a:prstGeom>
          <a:noFill/>
        </p:spPr>
        <p:txBody>
          <a:bodyPr wrap="square" rtlCol="0" anchor="t">
            <a:spAutoFit/>
          </a:bodyPr>
          <a:lstStyle/>
          <a:p>
            <a:r>
              <a:rPr lang="zh-CN" altLang="en-US" sz="1200"/>
              <a:t>STE-800D  series products, is a truly efficient, high-speed, stable, easy to maintain reflow welding equipment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463800" y="857250"/>
            <a:ext cx="5058410" cy="521970"/>
          </a:xfrm>
          <a:prstGeom prst="rect">
            <a:avLst/>
          </a:prstGeom>
          <a:noFill/>
        </p:spPr>
        <p:txBody>
          <a:bodyPr wrap="square" rtlCol="0" anchor="t">
            <a:spAutoFit/>
          </a:bodyPr>
          <a:lstStyle/>
          <a:p>
            <a:r>
              <a:rPr lang="zh-CN" altLang="en-US" sz="2800">
                <a:ln/>
                <a:solidFill>
                  <a:schemeClr val="tx1"/>
                </a:solidFill>
                <a:effectLst>
                  <a:outerShdw blurRad="38100" dist="19050" dir="2700000" algn="tl" rotWithShape="0">
                    <a:schemeClr val="dk1">
                      <a:alpha val="40000"/>
                    </a:schemeClr>
                  </a:outerShdw>
                </a:effectLst>
              </a:rPr>
              <a:t>Efficient production capacity</a:t>
            </a:r>
          </a:p>
        </p:txBody>
      </p:sp>
      <p:sp>
        <p:nvSpPr>
          <p:cNvPr id="9" name="文本框 8"/>
          <p:cNvSpPr txBox="1"/>
          <p:nvPr/>
        </p:nvSpPr>
        <p:spPr>
          <a:xfrm>
            <a:off x="770890" y="1381125"/>
            <a:ext cx="8181975" cy="275590"/>
          </a:xfrm>
          <a:prstGeom prst="rect">
            <a:avLst/>
          </a:prstGeom>
          <a:noFill/>
        </p:spPr>
        <p:txBody>
          <a:bodyPr wrap="square" rtlCol="0" anchor="t">
            <a:spAutoFit/>
          </a:bodyPr>
          <a:lstStyle/>
          <a:p>
            <a:r>
              <a:rPr lang="zh-CN" altLang="en-US" sz="1200"/>
              <a:t>At present, reflow welding equipment production chain speed is limited within 100cm/min for all manufacturers</a:t>
            </a:r>
          </a:p>
        </p:txBody>
      </p:sp>
      <p:pic>
        <p:nvPicPr>
          <p:cNvPr id="41986" name="图片 3" descr="IMG_1018.JPG"/>
          <p:cNvPicPr>
            <a:picLocks noChangeAspect="1"/>
          </p:cNvPicPr>
          <p:nvPr/>
        </p:nvPicPr>
        <p:blipFill>
          <a:blip r:embed="rId2"/>
          <a:stretch>
            <a:fillRect/>
          </a:stretch>
        </p:blipFill>
        <p:spPr>
          <a:xfrm>
            <a:off x="4871720" y="1841500"/>
            <a:ext cx="3563620" cy="2673350"/>
          </a:xfrm>
          <a:prstGeom prst="rect">
            <a:avLst/>
          </a:prstGeom>
          <a:noFill/>
          <a:ln w="9525">
            <a:noFill/>
          </a:ln>
        </p:spPr>
      </p:pic>
      <p:sp>
        <p:nvSpPr>
          <p:cNvPr id="41988" name="圆角矩形标注 7"/>
          <p:cNvSpPr/>
          <p:nvPr/>
        </p:nvSpPr>
        <p:spPr>
          <a:xfrm>
            <a:off x="1047115" y="1976120"/>
            <a:ext cx="3000375" cy="1422400"/>
          </a:xfrm>
          <a:prstGeom prst="wedgeRoundRectCallout">
            <a:avLst>
              <a:gd name="adj1" fmla="val 138144"/>
              <a:gd name="adj2" fmla="val 69167"/>
              <a:gd name="adj3" fmla="val 16667"/>
            </a:avLst>
          </a:prstGeom>
          <a:solidFill>
            <a:srgbClr val="FF0000"/>
          </a:solidFill>
          <a:ln w="9525">
            <a:noFill/>
          </a:ln>
        </p:spPr>
        <p:txBody>
          <a:bodyPr anchor="t"/>
          <a:lstStyle/>
          <a:p>
            <a:r>
              <a:rPr sz="1400" b="1" dirty="0">
                <a:solidFill>
                  <a:schemeClr val="bg1"/>
                </a:solidFill>
                <a:latin typeface="宋体" panose="02010600030101010101" pitchFamily="2" charset="-122"/>
                <a:ea typeface="宋体" panose="02010600030101010101" pitchFamily="2" charset="-122"/>
              </a:rPr>
              <a:t>Maximum heating zone :12</a:t>
            </a:r>
          </a:p>
          <a:p>
            <a:r>
              <a:rPr sz="1400" b="1" dirty="0">
                <a:solidFill>
                  <a:schemeClr val="bg1"/>
                </a:solidFill>
                <a:latin typeface="宋体" panose="02010600030101010101" pitchFamily="2" charset="-122"/>
                <a:ea typeface="宋体" panose="02010600030101010101" pitchFamily="2" charset="-122"/>
              </a:rPr>
              <a:t>Maximum heating length :4305mm</a:t>
            </a:r>
          </a:p>
          <a:p>
            <a:r>
              <a:rPr sz="1400" b="1" dirty="0">
                <a:solidFill>
                  <a:schemeClr val="bg1"/>
                </a:solidFill>
                <a:latin typeface="宋体" panose="02010600030101010101" pitchFamily="2" charset="-122"/>
                <a:ea typeface="宋体" panose="02010600030101010101" pitchFamily="2" charset="-122"/>
              </a:rPr>
              <a:t>Fastest chain speed: 160cm/min</a:t>
            </a:r>
          </a:p>
        </p:txBody>
      </p:sp>
      <p:pic>
        <p:nvPicPr>
          <p:cNvPr id="2" name="图片 8" descr="IMG_0970.JPG"/>
          <p:cNvPicPr>
            <a:picLocks noChangeAspect="1"/>
          </p:cNvPicPr>
          <p:nvPr/>
        </p:nvPicPr>
        <p:blipFill>
          <a:blip r:embed="rId3"/>
          <a:stretch>
            <a:fillRect/>
          </a:stretch>
        </p:blipFill>
        <p:spPr>
          <a:xfrm>
            <a:off x="586740" y="3559175"/>
            <a:ext cx="3921125" cy="2173605"/>
          </a:xfrm>
          <a:prstGeom prst="rect">
            <a:avLst/>
          </a:prstGeom>
          <a:noFill/>
          <a:ln w="9525">
            <a:noFill/>
          </a:ln>
        </p:spPr>
      </p:pic>
      <p:sp>
        <p:nvSpPr>
          <p:cNvPr id="3" name="圆角矩形标注 9"/>
          <p:cNvSpPr/>
          <p:nvPr/>
        </p:nvSpPr>
        <p:spPr>
          <a:xfrm>
            <a:off x="4775200" y="4817110"/>
            <a:ext cx="2839085" cy="1288415"/>
          </a:xfrm>
          <a:prstGeom prst="wedgeRoundRectCallout">
            <a:avLst>
              <a:gd name="adj1" fmla="val -112745"/>
              <a:gd name="adj2" fmla="val -100255"/>
              <a:gd name="adj3" fmla="val 16667"/>
            </a:avLst>
          </a:prstGeom>
          <a:solidFill>
            <a:srgbClr val="FF0000"/>
          </a:solidFill>
          <a:ln w="9525">
            <a:noFill/>
          </a:ln>
        </p:spPr>
        <p:txBody>
          <a:bodyPr anchor="t"/>
          <a:lstStyle/>
          <a:p>
            <a:r>
              <a:rPr sz="1400" b="1" dirty="0">
                <a:solidFill>
                  <a:schemeClr val="bg1"/>
                </a:solidFill>
                <a:latin typeface="宋体" panose="02010600030101010101" pitchFamily="2" charset="-122"/>
                <a:ea typeface="宋体" panose="02010600030101010101" pitchFamily="2" charset="-122"/>
              </a:rPr>
              <a:t>Standard 3 cooling zones</a:t>
            </a:r>
          </a:p>
          <a:p>
            <a:r>
              <a:rPr sz="1400" b="1" dirty="0">
                <a:solidFill>
                  <a:schemeClr val="bg1"/>
                </a:solidFill>
                <a:latin typeface="宋体" panose="02010600030101010101" pitchFamily="2" charset="-122"/>
                <a:ea typeface="宋体" panose="02010600030101010101" pitchFamily="2" charset="-122"/>
              </a:rPr>
              <a:t>Effective cooling length :1397mm</a:t>
            </a:r>
          </a:p>
          <a:p>
            <a:r>
              <a:rPr sz="1400" b="1" dirty="0">
                <a:solidFill>
                  <a:schemeClr val="bg1"/>
                </a:solidFill>
                <a:latin typeface="宋体" panose="02010600030101010101" pitchFamily="2" charset="-122"/>
                <a:ea typeface="宋体" panose="02010600030101010101" pitchFamily="2" charset="-122"/>
              </a:rPr>
              <a:t>Guarantee the cooling effect of high speed production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463800" y="857250"/>
            <a:ext cx="5058410" cy="521970"/>
          </a:xfrm>
          <a:prstGeom prst="rect">
            <a:avLst/>
          </a:prstGeom>
          <a:noFill/>
        </p:spPr>
        <p:txBody>
          <a:bodyPr wrap="square" rtlCol="0" anchor="t">
            <a:spAutoFit/>
          </a:bodyPr>
          <a:lstStyle/>
          <a:p>
            <a:r>
              <a:rPr lang="zh-CN" altLang="en-US" sz="2800">
                <a:ln/>
                <a:solidFill>
                  <a:schemeClr val="tx1"/>
                </a:solidFill>
                <a:effectLst>
                  <a:outerShdw blurRad="38100" dist="19050" dir="2700000" algn="tl" rotWithShape="0">
                    <a:schemeClr val="dk1">
                      <a:alpha val="40000"/>
                    </a:schemeClr>
                  </a:outerShdw>
                </a:effectLst>
              </a:rPr>
              <a:t>Efficient production capacity</a:t>
            </a:r>
          </a:p>
        </p:txBody>
      </p:sp>
      <p:sp>
        <p:nvSpPr>
          <p:cNvPr id="9" name="文本框 8"/>
          <p:cNvSpPr txBox="1"/>
          <p:nvPr/>
        </p:nvSpPr>
        <p:spPr>
          <a:xfrm>
            <a:off x="1016000" y="1786255"/>
            <a:ext cx="7112000" cy="460375"/>
          </a:xfrm>
          <a:prstGeom prst="rect">
            <a:avLst/>
          </a:prstGeom>
          <a:noFill/>
        </p:spPr>
        <p:txBody>
          <a:bodyPr wrap="square" rtlCol="0" anchor="t">
            <a:spAutoFit/>
          </a:bodyPr>
          <a:lstStyle/>
          <a:p>
            <a:r>
              <a:rPr lang="zh-CN" altLang="en-US" sz="1200"/>
              <a:t>Whether the operation of the equipment is stable and reliable,</a:t>
            </a:r>
          </a:p>
          <a:p>
            <a:r>
              <a:rPr lang="zh-CN" altLang="en-US" sz="1200"/>
              <a:t>Decided whether the equipment can continue to produce benefits!</a:t>
            </a:r>
          </a:p>
        </p:txBody>
      </p:sp>
      <p:pic>
        <p:nvPicPr>
          <p:cNvPr id="43010" name="图片 5" descr="IMG_1019.JPG"/>
          <p:cNvPicPr>
            <a:picLocks noChangeAspect="1"/>
          </p:cNvPicPr>
          <p:nvPr/>
        </p:nvPicPr>
        <p:blipFill>
          <a:blip r:embed="rId2"/>
          <a:stretch>
            <a:fillRect/>
          </a:stretch>
        </p:blipFill>
        <p:spPr>
          <a:xfrm>
            <a:off x="3246438" y="2714625"/>
            <a:ext cx="5218112" cy="3429000"/>
          </a:xfrm>
          <a:prstGeom prst="rect">
            <a:avLst/>
          </a:prstGeom>
          <a:noFill/>
          <a:ln w="9525">
            <a:noFill/>
          </a:ln>
        </p:spPr>
      </p:pic>
      <p:sp>
        <p:nvSpPr>
          <p:cNvPr id="43012" name="圆角矩形标注 8"/>
          <p:cNvSpPr/>
          <p:nvPr/>
        </p:nvSpPr>
        <p:spPr>
          <a:xfrm>
            <a:off x="5857875" y="1785938"/>
            <a:ext cx="2786063" cy="785812"/>
          </a:xfrm>
          <a:prstGeom prst="wedgeRoundRectCallout">
            <a:avLst>
              <a:gd name="adj1" fmla="val -53319"/>
              <a:gd name="adj2" fmla="val 177356"/>
              <a:gd name="adj3" fmla="val 16667"/>
            </a:avLst>
          </a:prstGeom>
          <a:solidFill>
            <a:srgbClr val="FF0000"/>
          </a:solidFill>
          <a:ln w="9525">
            <a:noFill/>
          </a:ln>
        </p:spPr>
        <p:txBody>
          <a:bodyPr anchor="t"/>
          <a:lstStyle/>
          <a:p>
            <a:r>
              <a:rPr sz="1400" b="1" dirty="0">
                <a:solidFill>
                  <a:schemeClr val="bg1"/>
                </a:solidFill>
                <a:latin typeface="宋体" panose="02010600030101010101" pitchFamily="2" charset="-122"/>
                <a:ea typeface="宋体" panose="02010600030101010101" pitchFamily="2" charset="-122"/>
              </a:rPr>
              <a:t>Mitsubishi PLC control system, stable and reliable</a:t>
            </a:r>
          </a:p>
        </p:txBody>
      </p:sp>
      <p:sp>
        <p:nvSpPr>
          <p:cNvPr id="43013" name="圆角矩形标注 9"/>
          <p:cNvSpPr/>
          <p:nvPr/>
        </p:nvSpPr>
        <p:spPr>
          <a:xfrm>
            <a:off x="323850" y="4076700"/>
            <a:ext cx="2714625" cy="1225550"/>
          </a:xfrm>
          <a:prstGeom prst="wedgeRoundRectCallout">
            <a:avLst>
              <a:gd name="adj1" fmla="val 92222"/>
              <a:gd name="adj2" fmla="val -101273"/>
              <a:gd name="adj3" fmla="val 16667"/>
            </a:avLst>
          </a:prstGeom>
          <a:solidFill>
            <a:srgbClr val="FF0000"/>
          </a:solidFill>
          <a:ln w="9525">
            <a:noFill/>
          </a:ln>
        </p:spPr>
        <p:txBody>
          <a:bodyPr anchor="t"/>
          <a:lstStyle/>
          <a:p>
            <a:r>
              <a:rPr lang="zh-CN" altLang="en-US" sz="1400" b="1" dirty="0">
                <a:solidFill>
                  <a:schemeClr val="bg1"/>
                </a:solidFill>
                <a:latin typeface="Verdana" panose="020B0604030504040204" pitchFamily="34" charset="0"/>
                <a:ea typeface="宋体" panose="02010600030101010101" pitchFamily="2" charset="-122"/>
              </a:rPr>
              <a:t>Mitsubishi temperature control module, with self - tuning function, high repeat accuracy of temperature control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463800" y="857250"/>
            <a:ext cx="5058410" cy="521970"/>
          </a:xfrm>
          <a:prstGeom prst="rect">
            <a:avLst/>
          </a:prstGeom>
          <a:noFill/>
        </p:spPr>
        <p:txBody>
          <a:bodyPr wrap="square" rtlCol="0" anchor="t">
            <a:spAutoFit/>
          </a:bodyPr>
          <a:lstStyle/>
          <a:p>
            <a:r>
              <a:rPr lang="zh-CN" altLang="en-US" sz="2800">
                <a:ln/>
                <a:solidFill>
                  <a:schemeClr val="tx1"/>
                </a:solidFill>
                <a:effectLst>
                  <a:outerShdw blurRad="38100" dist="19050" dir="2700000" algn="tl" rotWithShape="0">
                    <a:schemeClr val="dk1">
                      <a:alpha val="40000"/>
                    </a:schemeClr>
                  </a:outerShdw>
                </a:effectLst>
              </a:rPr>
              <a:t>Efficient production capacity</a:t>
            </a:r>
          </a:p>
        </p:txBody>
      </p:sp>
      <p:pic>
        <p:nvPicPr>
          <p:cNvPr id="44034" name="图片 5" descr="IMG_1019.JPG"/>
          <p:cNvPicPr>
            <a:picLocks noChangeAspect="1"/>
          </p:cNvPicPr>
          <p:nvPr/>
        </p:nvPicPr>
        <p:blipFill>
          <a:blip r:embed="rId2"/>
          <a:stretch>
            <a:fillRect/>
          </a:stretch>
        </p:blipFill>
        <p:spPr>
          <a:xfrm>
            <a:off x="571500" y="1576388"/>
            <a:ext cx="4037013" cy="2562225"/>
          </a:xfrm>
          <a:prstGeom prst="rect">
            <a:avLst/>
          </a:prstGeom>
          <a:noFill/>
          <a:ln w="9525">
            <a:noFill/>
          </a:ln>
        </p:spPr>
      </p:pic>
      <p:sp>
        <p:nvSpPr>
          <p:cNvPr id="44035" name="圆角矩形标注 11"/>
          <p:cNvSpPr/>
          <p:nvPr/>
        </p:nvSpPr>
        <p:spPr>
          <a:xfrm>
            <a:off x="335598" y="4304665"/>
            <a:ext cx="2714625" cy="785813"/>
          </a:xfrm>
          <a:prstGeom prst="wedgeRoundRectCallout">
            <a:avLst>
              <a:gd name="adj1" fmla="val 45148"/>
              <a:gd name="adj2" fmla="val -146898"/>
              <a:gd name="adj3" fmla="val 16667"/>
            </a:avLst>
          </a:prstGeom>
          <a:solidFill>
            <a:srgbClr val="FF0000"/>
          </a:solidFill>
          <a:ln w="9525">
            <a:noFill/>
          </a:ln>
        </p:spPr>
        <p:txBody>
          <a:bodyPr anchor="t"/>
          <a:lstStyle/>
          <a:p>
            <a:r>
              <a:rPr sz="1400" b="1" dirty="0">
                <a:solidFill>
                  <a:schemeClr val="bg1"/>
                </a:solidFill>
                <a:latin typeface="宋体" panose="02010600030101010101" pitchFamily="2" charset="-122"/>
                <a:ea typeface="宋体" panose="02010600030101010101" pitchFamily="2" charset="-122"/>
              </a:rPr>
              <a:t>PID control +SSR drive, accurate temperature control</a:t>
            </a:r>
          </a:p>
        </p:txBody>
      </p:sp>
      <p:pic>
        <p:nvPicPr>
          <p:cNvPr id="44036" name="Picture 122" descr="IMG_0580"/>
          <p:cNvPicPr>
            <a:picLocks noChangeAspect="1"/>
          </p:cNvPicPr>
          <p:nvPr/>
        </p:nvPicPr>
        <p:blipFill>
          <a:blip r:embed="rId3"/>
          <a:srcRect l="17050" t="22734" r="23845" b="13609"/>
          <a:stretch>
            <a:fillRect/>
          </a:stretch>
        </p:blipFill>
        <p:spPr>
          <a:xfrm>
            <a:off x="4857750" y="2857500"/>
            <a:ext cx="4033838" cy="3259138"/>
          </a:xfrm>
          <a:prstGeom prst="rect">
            <a:avLst/>
          </a:prstGeom>
          <a:noFill/>
          <a:ln w="9525">
            <a:noFill/>
          </a:ln>
        </p:spPr>
      </p:pic>
      <p:sp>
        <p:nvSpPr>
          <p:cNvPr id="44037" name="圆角矩形标注 13"/>
          <p:cNvSpPr/>
          <p:nvPr/>
        </p:nvSpPr>
        <p:spPr>
          <a:xfrm>
            <a:off x="755650" y="5215255"/>
            <a:ext cx="2762250" cy="958215"/>
          </a:xfrm>
          <a:prstGeom prst="wedgeRoundRectCallout">
            <a:avLst>
              <a:gd name="adj1" fmla="val 128134"/>
              <a:gd name="adj2" fmla="val -17769"/>
              <a:gd name="adj3" fmla="val 16667"/>
            </a:avLst>
          </a:prstGeom>
          <a:solidFill>
            <a:srgbClr val="FF0000"/>
          </a:solidFill>
          <a:ln w="9525">
            <a:noFill/>
          </a:ln>
        </p:spPr>
        <p:txBody>
          <a:bodyPr anchor="t"/>
          <a:lstStyle/>
          <a:p>
            <a:r>
              <a:rPr lang="zh-CN" altLang="en-US" sz="1400" b="1" dirty="0">
                <a:solidFill>
                  <a:schemeClr val="bg1"/>
                </a:solidFill>
                <a:latin typeface="宋体" panose="02010600030101010101" pitchFamily="2" charset="-122"/>
                <a:ea typeface="宋体" panose="02010600030101010101" pitchFamily="2" charset="-122"/>
              </a:rPr>
              <a:t>Each temperature zone is protected by independent inspection of temperature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463800" y="857250"/>
            <a:ext cx="5058410" cy="521970"/>
          </a:xfrm>
          <a:prstGeom prst="rect">
            <a:avLst/>
          </a:prstGeom>
          <a:noFill/>
        </p:spPr>
        <p:txBody>
          <a:bodyPr wrap="square" rtlCol="0" anchor="t">
            <a:spAutoFit/>
          </a:bodyPr>
          <a:lstStyle/>
          <a:p>
            <a:r>
              <a:rPr lang="zh-CN" altLang="en-US" sz="2800">
                <a:solidFill>
                  <a:schemeClr val="tx1"/>
                </a:solidFill>
                <a:effectLst>
                  <a:outerShdw blurRad="38100" dist="19050" dir="2700000" algn="tl" rotWithShape="0">
                    <a:schemeClr val="dk1">
                      <a:alpha val="40000"/>
                    </a:schemeClr>
                  </a:outerShdw>
                </a:effectLst>
              </a:rPr>
              <a:t>Efficient production capacity</a:t>
            </a:r>
          </a:p>
        </p:txBody>
      </p:sp>
      <p:pic>
        <p:nvPicPr>
          <p:cNvPr id="45058" name="Picture 10" descr="90004769-2"/>
          <p:cNvPicPr>
            <a:picLocks noChangeAspect="1"/>
          </p:cNvPicPr>
          <p:nvPr/>
        </p:nvPicPr>
        <p:blipFill>
          <a:blip r:embed="rId2"/>
          <a:srcRect l="4614" t="23880" r="9261" b="28358"/>
          <a:stretch>
            <a:fillRect/>
          </a:stretch>
        </p:blipFill>
        <p:spPr>
          <a:xfrm>
            <a:off x="1475105" y="1795780"/>
            <a:ext cx="6811645" cy="2921000"/>
          </a:xfrm>
          <a:prstGeom prst="rect">
            <a:avLst/>
          </a:prstGeom>
          <a:noFill/>
          <a:ln w="9525">
            <a:noFill/>
          </a:ln>
        </p:spPr>
      </p:pic>
      <p:sp>
        <p:nvSpPr>
          <p:cNvPr id="45062" name="圆角矩形标注 4"/>
          <p:cNvSpPr/>
          <p:nvPr/>
        </p:nvSpPr>
        <p:spPr>
          <a:xfrm>
            <a:off x="3897313" y="1379220"/>
            <a:ext cx="2657475" cy="844550"/>
          </a:xfrm>
          <a:prstGeom prst="wedgeRoundRectCallout">
            <a:avLst>
              <a:gd name="adj1" fmla="val 69329"/>
              <a:gd name="adj2" fmla="val 103611"/>
              <a:gd name="adj3" fmla="val 16667"/>
            </a:avLst>
          </a:prstGeom>
          <a:solidFill>
            <a:srgbClr val="FF0000"/>
          </a:solidFill>
          <a:ln w="9525">
            <a:noFill/>
          </a:ln>
        </p:spPr>
        <p:txBody>
          <a:bodyPr anchor="t"/>
          <a:lstStyle/>
          <a:p>
            <a:r>
              <a:rPr sz="1200" b="1" dirty="0">
                <a:solidFill>
                  <a:schemeClr val="bg1"/>
                </a:solidFill>
                <a:latin typeface="Verdana" panose="020B0604030504040204" pitchFamily="34" charset="0"/>
                <a:ea typeface="宋体" panose="02010600030101010101" pitchFamily="2" charset="-122"/>
              </a:rPr>
              <a:t>Transportation guide hardened treatment, improve the service life of guide</a:t>
            </a:r>
          </a:p>
        </p:txBody>
      </p:sp>
      <p:sp>
        <p:nvSpPr>
          <p:cNvPr id="45059" name="圆角矩形标注 4"/>
          <p:cNvSpPr/>
          <p:nvPr/>
        </p:nvSpPr>
        <p:spPr>
          <a:xfrm>
            <a:off x="1094423" y="1795780"/>
            <a:ext cx="2701925" cy="1066800"/>
          </a:xfrm>
          <a:prstGeom prst="wedgeRoundRectCallout">
            <a:avLst>
              <a:gd name="adj1" fmla="val 89593"/>
              <a:gd name="adj2" fmla="val 72319"/>
              <a:gd name="adj3" fmla="val 16667"/>
            </a:avLst>
          </a:prstGeom>
          <a:solidFill>
            <a:srgbClr val="FF0000"/>
          </a:solidFill>
          <a:ln w="9525">
            <a:noFill/>
          </a:ln>
        </p:spPr>
        <p:txBody>
          <a:bodyPr anchor="t"/>
          <a:lstStyle/>
          <a:p>
            <a:r>
              <a:rPr sz="1200" b="1" dirty="0">
                <a:solidFill>
                  <a:schemeClr val="bg1"/>
                </a:solidFill>
                <a:latin typeface="Verdana" panose="020B0604030504040204" pitchFamily="34" charset="0"/>
                <a:ea typeface="宋体" panose="02010600030101010101" pitchFamily="2" charset="-122"/>
              </a:rPr>
              <a:t>5 sets of synchronous width adjustment design, to ensure long-term stable rail transportation</a:t>
            </a:r>
          </a:p>
        </p:txBody>
      </p:sp>
      <p:pic>
        <p:nvPicPr>
          <p:cNvPr id="45060" name="Picture 14" descr="90004769-3"/>
          <p:cNvPicPr>
            <a:picLocks noChangeAspect="1"/>
          </p:cNvPicPr>
          <p:nvPr/>
        </p:nvPicPr>
        <p:blipFill>
          <a:blip r:embed="rId3"/>
          <a:stretch>
            <a:fillRect/>
          </a:stretch>
        </p:blipFill>
        <p:spPr>
          <a:xfrm>
            <a:off x="5301615" y="3769360"/>
            <a:ext cx="3176905" cy="2456180"/>
          </a:xfrm>
          <a:prstGeom prst="rect">
            <a:avLst/>
          </a:prstGeom>
          <a:noFill/>
          <a:ln w="9525">
            <a:noFill/>
          </a:ln>
        </p:spPr>
      </p:pic>
      <p:sp>
        <p:nvSpPr>
          <p:cNvPr id="45061" name="圆角矩形标注 4"/>
          <p:cNvSpPr/>
          <p:nvPr/>
        </p:nvSpPr>
        <p:spPr>
          <a:xfrm>
            <a:off x="1992948" y="4929188"/>
            <a:ext cx="3000375" cy="1000125"/>
          </a:xfrm>
          <a:prstGeom prst="wedgeRoundRectCallout">
            <a:avLst>
              <a:gd name="adj1" fmla="val 111963"/>
              <a:gd name="adj2" fmla="val -16444"/>
              <a:gd name="adj3" fmla="val 16667"/>
            </a:avLst>
          </a:prstGeom>
          <a:solidFill>
            <a:srgbClr val="FF0000"/>
          </a:solidFill>
          <a:ln w="9525">
            <a:noFill/>
          </a:ln>
        </p:spPr>
        <p:txBody>
          <a:bodyPr anchor="t"/>
          <a:lstStyle/>
          <a:p>
            <a:r>
              <a:rPr sz="1200" b="1" dirty="0">
                <a:solidFill>
                  <a:schemeClr val="bg1"/>
                </a:solidFill>
                <a:latin typeface="Verdana" panose="020B0604030504040204" pitchFamily="34" charset="0"/>
                <a:ea typeface="宋体" panose="02010600030101010101" pitchFamily="2" charset="-122"/>
              </a:rPr>
              <a:t>Transport chain cover, prevent foreign body from entering, avoid transport vibration, even stuck</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463800" y="857250"/>
            <a:ext cx="5058410" cy="521970"/>
          </a:xfrm>
          <a:prstGeom prst="rect">
            <a:avLst/>
          </a:prstGeom>
          <a:noFill/>
        </p:spPr>
        <p:txBody>
          <a:bodyPr wrap="square" rtlCol="0" anchor="t">
            <a:spAutoFit/>
          </a:bodyPr>
          <a:lstStyle/>
          <a:p>
            <a:r>
              <a:rPr lang="zh-CN" altLang="en-US" sz="2800">
                <a:solidFill>
                  <a:schemeClr val="tx1"/>
                </a:solidFill>
                <a:effectLst>
                  <a:outerShdw blurRad="38100" dist="19050" dir="2700000" algn="tl" rotWithShape="0">
                    <a:schemeClr val="dk1">
                      <a:alpha val="40000"/>
                    </a:schemeClr>
                  </a:outerShdw>
                </a:effectLst>
              </a:rPr>
              <a:t>Efficient production capacity</a:t>
            </a:r>
          </a:p>
        </p:txBody>
      </p:sp>
      <p:pic>
        <p:nvPicPr>
          <p:cNvPr id="2" name="图片 52225" descr="IMG_1011"/>
          <p:cNvPicPr>
            <a:picLocks noChangeAspect="1"/>
          </p:cNvPicPr>
          <p:nvPr/>
        </p:nvPicPr>
        <p:blipFill>
          <a:blip r:embed="rId2"/>
          <a:stretch>
            <a:fillRect/>
          </a:stretch>
        </p:blipFill>
        <p:spPr>
          <a:xfrm>
            <a:off x="3259455" y="1532255"/>
            <a:ext cx="3495040" cy="4658995"/>
          </a:xfrm>
          <a:prstGeom prst="rect">
            <a:avLst/>
          </a:prstGeom>
          <a:noFill/>
          <a:ln w="9525">
            <a:noFill/>
          </a:ln>
        </p:spPr>
      </p:pic>
      <p:sp>
        <p:nvSpPr>
          <p:cNvPr id="46083" name="圆角矩形标注 18"/>
          <p:cNvSpPr/>
          <p:nvPr/>
        </p:nvSpPr>
        <p:spPr>
          <a:xfrm>
            <a:off x="630555" y="2886710"/>
            <a:ext cx="2160588" cy="1439863"/>
          </a:xfrm>
          <a:prstGeom prst="wedgeRoundRectCallout">
            <a:avLst>
              <a:gd name="adj1" fmla="val 94681"/>
              <a:gd name="adj2" fmla="val -70940"/>
              <a:gd name="adj3" fmla="val 16667"/>
            </a:avLst>
          </a:prstGeom>
          <a:solidFill>
            <a:srgbClr val="FF0000"/>
          </a:solidFill>
          <a:ln w="9525">
            <a:noFill/>
          </a:ln>
        </p:spPr>
        <p:txBody>
          <a:bodyPr anchor="t"/>
          <a:lstStyle/>
          <a:p>
            <a:r>
              <a:rPr lang="zh-CN" altLang="en-US" sz="1200" b="1" dirty="0">
                <a:solidFill>
                  <a:schemeClr val="bg1"/>
                </a:solidFill>
                <a:latin typeface="Verdana" panose="020B0604030504040204" pitchFamily="34" charset="0"/>
                <a:ea typeface="宋体" panose="02010600030101010101" pitchFamily="2" charset="-122"/>
              </a:rPr>
              <a:t>The draft design under flux avoids the problem of drip dirty plate caused by traditional draft design.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内容占位符 1"/>
          <p:cNvGraphicFramePr>
            <a:graphicFrameLocks noGrp="1"/>
          </p:cNvGraphicFramePr>
          <p:nvPr>
            <p:ph idx="1"/>
            <p:custDataLst>
              <p:tags r:id="rId1"/>
            </p:custDataLst>
          </p:nvPr>
        </p:nvGraphicFramePr>
        <p:xfrm>
          <a:off x="1256030" y="831215"/>
          <a:ext cx="6631940" cy="5196205"/>
        </p:xfrm>
        <a:graphic>
          <a:graphicData uri="http://schemas.openxmlformats.org/drawingml/2006/table">
            <a:tbl>
              <a:tblPr firstRow="1" bandRow="1">
                <a:tableStyleId>{5940675A-B579-460E-94D1-54222C63F5DA}</a:tableStyleId>
              </a:tblPr>
              <a:tblGrid>
                <a:gridCol w="1590675">
                  <a:extLst>
                    <a:ext uri="{9D8B030D-6E8A-4147-A177-3AD203B41FA5}">
                      <a16:colId xmlns:a16="http://schemas.microsoft.com/office/drawing/2014/main" val="20000"/>
                    </a:ext>
                  </a:extLst>
                </a:gridCol>
                <a:gridCol w="5041265">
                  <a:extLst>
                    <a:ext uri="{9D8B030D-6E8A-4147-A177-3AD203B41FA5}">
                      <a16:colId xmlns:a16="http://schemas.microsoft.com/office/drawing/2014/main" val="20001"/>
                    </a:ext>
                  </a:extLst>
                </a:gridCol>
              </a:tblGrid>
              <a:tr h="189865">
                <a:tc gridSpan="2">
                  <a:txBody>
                    <a:bodyPr/>
                    <a:lstStyle/>
                    <a:p>
                      <a:pPr>
                        <a:buNone/>
                      </a:pPr>
                      <a:r>
                        <a:rPr lang="en-US" sz="900" b="1" i="1" u="sng">
                          <a:solidFill>
                            <a:srgbClr val="242424"/>
                          </a:solidFill>
                          <a:latin typeface="宋体" panose="02010600030101010101" pitchFamily="2" charset="-122"/>
                          <a:ea typeface="宋体" panose="02010600030101010101" pitchFamily="2" charset="-122"/>
                          <a:cs typeface="宋体" panose="02010600030101010101" pitchFamily="2" charset="-122"/>
                        </a:rPr>
                        <a:t>Heating parts</a:t>
                      </a:r>
                      <a:endParaRPr lang="en-US" altLang="en-US" sz="900" b="1" i="1" u="sng">
                        <a:solidFill>
                          <a:srgbClr val="242424"/>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379095">
                <a:tc>
                  <a:txBody>
                    <a:bodyPr/>
                    <a:lstStyle/>
                    <a:p>
                      <a:pPr>
                        <a:buNone/>
                      </a:pPr>
                      <a:r>
                        <a:rPr lang="en-US" sz="900" b="0">
                          <a:solidFill>
                            <a:srgbClr val="242424"/>
                          </a:solidFill>
                          <a:latin typeface="Arial" panose="020B0604020202020204" pitchFamily="34" charset="0"/>
                          <a:cs typeface="Arial" panose="020B0604020202020204" pitchFamily="34" charset="0"/>
                        </a:rPr>
                        <a:t>Hot air motor</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900" b="0">
                          <a:solidFill>
                            <a:srgbClr val="242424"/>
                          </a:solidFill>
                          <a:latin typeface="Arial" panose="020B0604020202020204" pitchFamily="34" charset="0"/>
                          <a:cs typeface="Arial" panose="020B0604020202020204" pitchFamily="34" charset="0"/>
                        </a:rPr>
                        <a:t>Import anti high temperature motor,RPM:2800rpm。Adopts inverter to control, can adjust the speed of motor from 0to 3000, stepless. Motor warranty is 5 years.</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extLst>
                  <a:ext uri="{0D108BD9-81ED-4DB2-BD59-A6C34878D82A}">
                    <a16:rowId xmlns:a16="http://schemas.microsoft.com/office/drawing/2014/main" val="10001"/>
                  </a:ext>
                </a:extLst>
              </a:tr>
              <a:tr h="379730">
                <a:tc>
                  <a:txBody>
                    <a:bodyPr/>
                    <a:lstStyle/>
                    <a:p>
                      <a:pPr>
                        <a:buNone/>
                      </a:pPr>
                      <a:r>
                        <a:rPr lang="en-US" sz="900" b="0">
                          <a:solidFill>
                            <a:srgbClr val="242424"/>
                          </a:solidFill>
                          <a:latin typeface="Arial" panose="020B0604020202020204" pitchFamily="34" charset="0"/>
                          <a:cs typeface="Arial" panose="020B0604020202020204" pitchFamily="34" charset="0"/>
                        </a:rPr>
                        <a:t>Heater</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900" b="0">
                          <a:solidFill>
                            <a:srgbClr val="242424"/>
                          </a:solidFill>
                          <a:latin typeface="Arial" panose="020B0604020202020204" pitchFamily="34" charset="0"/>
                          <a:cs typeface="Arial" panose="020B0604020202020204" pitchFamily="34" charset="0"/>
                        </a:rPr>
                        <a:t>The heater is specially made, with high efficiency and sensitivity, warranty time is 5 years.</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extLst>
                  <a:ext uri="{0D108BD9-81ED-4DB2-BD59-A6C34878D82A}">
                    <a16:rowId xmlns:a16="http://schemas.microsoft.com/office/drawing/2014/main" val="10002"/>
                  </a:ext>
                </a:extLst>
              </a:tr>
              <a:tr h="189230">
                <a:tc>
                  <a:txBody>
                    <a:bodyPr/>
                    <a:lstStyle/>
                    <a:p>
                      <a:pPr>
                        <a:buNone/>
                      </a:pPr>
                      <a:r>
                        <a:rPr lang="en-US" sz="900" b="0">
                          <a:solidFill>
                            <a:srgbClr val="242424"/>
                          </a:solidFill>
                          <a:latin typeface="Arial" panose="020B0604020202020204" pitchFamily="34" charset="0"/>
                          <a:cs typeface="Arial" panose="020B0604020202020204" pitchFamily="34" charset="0"/>
                        </a:rPr>
                        <a:t>Air lane structure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900" b="0">
                          <a:solidFill>
                            <a:srgbClr val="242424"/>
                          </a:solidFill>
                          <a:latin typeface="Arial" panose="020B0604020202020204" pitchFamily="34" charset="0"/>
                          <a:cs typeface="Arial" panose="020B0604020202020204" pitchFamily="34" charset="0"/>
                        </a:rPr>
                        <a:t>High efficient air lane, provides abundant air</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extLst>
                  <a:ext uri="{0D108BD9-81ED-4DB2-BD59-A6C34878D82A}">
                    <a16:rowId xmlns:a16="http://schemas.microsoft.com/office/drawing/2014/main" val="10003"/>
                  </a:ext>
                </a:extLst>
              </a:tr>
              <a:tr h="190500">
                <a:tc>
                  <a:txBody>
                    <a:bodyPr/>
                    <a:lstStyle/>
                    <a:p>
                      <a:pPr>
                        <a:buNone/>
                      </a:pPr>
                      <a:r>
                        <a:rPr lang="en-US" sz="900" b="0">
                          <a:solidFill>
                            <a:srgbClr val="242424"/>
                          </a:solidFill>
                          <a:latin typeface="Arial" panose="020B0604020202020204" pitchFamily="34" charset="0"/>
                          <a:cs typeface="Arial" panose="020B0604020202020204" pitchFamily="34" charset="0"/>
                        </a:rPr>
                        <a:t>Exhaust system</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900" b="0">
                          <a:solidFill>
                            <a:srgbClr val="242424"/>
                          </a:solidFill>
                          <a:latin typeface="Arial" panose="020B0604020202020204" pitchFamily="34" charset="0"/>
                          <a:cs typeface="Arial" panose="020B0604020202020204" pitchFamily="34" charset="0"/>
                        </a:rPr>
                        <a:t>Forced exhaust device, ensure no escape of flux.</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extLst>
                  <a:ext uri="{0D108BD9-81ED-4DB2-BD59-A6C34878D82A}">
                    <a16:rowId xmlns:a16="http://schemas.microsoft.com/office/drawing/2014/main" val="10004"/>
                  </a:ext>
                </a:extLst>
              </a:tr>
              <a:tr h="189230">
                <a:tc gridSpan="2">
                  <a:txBody>
                    <a:bodyPr/>
                    <a:lstStyle/>
                    <a:p>
                      <a:pPr>
                        <a:buNone/>
                      </a:pPr>
                      <a:r>
                        <a:rPr lang="en-US" sz="900" b="1" i="1" u="sng">
                          <a:solidFill>
                            <a:srgbClr val="242424"/>
                          </a:solidFill>
                          <a:latin typeface="宋体" panose="02010600030101010101" pitchFamily="2" charset="-122"/>
                          <a:ea typeface="宋体" panose="02010600030101010101" pitchFamily="2" charset="-122"/>
                          <a:cs typeface="宋体" panose="02010600030101010101" pitchFamily="2" charset="-122"/>
                        </a:rPr>
                        <a:t>Transmission parts</a:t>
                      </a:r>
                      <a:endParaRPr lang="en-US" altLang="en-US" sz="900" b="1" i="1" u="sng">
                        <a:solidFill>
                          <a:srgbClr val="242424"/>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5"/>
                  </a:ext>
                </a:extLst>
              </a:tr>
              <a:tr h="189865">
                <a:tc>
                  <a:txBody>
                    <a:bodyPr/>
                    <a:lstStyle/>
                    <a:p>
                      <a:pPr>
                        <a:buNone/>
                      </a:pPr>
                      <a:r>
                        <a:rPr lang="en-US" sz="900" b="0">
                          <a:solidFill>
                            <a:srgbClr val="242424"/>
                          </a:solidFill>
                          <a:latin typeface="Arial" panose="020B0604020202020204" pitchFamily="34" charset="0"/>
                          <a:cs typeface="Arial" panose="020B0604020202020204" pitchFamily="34" charset="0"/>
                        </a:rPr>
                        <a:t>Anti torque rail</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900" b="0">
                          <a:solidFill>
                            <a:srgbClr val="242424"/>
                          </a:solidFill>
                          <a:latin typeface="Arial" panose="020B0604020202020204" pitchFamily="34" charset="0"/>
                          <a:cs typeface="Arial" panose="020B0604020202020204" pitchFamily="34" charset="0"/>
                        </a:rPr>
                        <a:t>High strength and hardened rail, is very durable and wear resistant.</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extLst>
                  <a:ext uri="{0D108BD9-81ED-4DB2-BD59-A6C34878D82A}">
                    <a16:rowId xmlns:a16="http://schemas.microsoft.com/office/drawing/2014/main" val="10006"/>
                  </a:ext>
                </a:extLst>
              </a:tr>
              <a:tr h="190500">
                <a:tc>
                  <a:txBody>
                    <a:bodyPr/>
                    <a:lstStyle/>
                    <a:p>
                      <a:pPr>
                        <a:buNone/>
                      </a:pPr>
                      <a:r>
                        <a:rPr lang="en-US" sz="900" b="0">
                          <a:solidFill>
                            <a:srgbClr val="242424"/>
                          </a:solidFill>
                          <a:latin typeface="Arial" panose="020B0604020202020204" pitchFamily="34" charset="0"/>
                          <a:cs typeface="Arial" panose="020B0604020202020204" pitchFamily="34" charset="0"/>
                        </a:rPr>
                        <a:t>Rail parallelism</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900" b="0">
                          <a:solidFill>
                            <a:srgbClr val="242424"/>
                          </a:solidFill>
                          <a:latin typeface="Arial" panose="020B0604020202020204" pitchFamily="34" charset="0"/>
                          <a:cs typeface="Arial" panose="020B0604020202020204" pitchFamily="34" charset="0"/>
                        </a:rPr>
                        <a:t>±0.3mm</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extLst>
                  <a:ext uri="{0D108BD9-81ED-4DB2-BD59-A6C34878D82A}">
                    <a16:rowId xmlns:a16="http://schemas.microsoft.com/office/drawing/2014/main" val="10007"/>
                  </a:ext>
                </a:extLst>
              </a:tr>
              <a:tr h="377825">
                <a:tc>
                  <a:txBody>
                    <a:bodyPr/>
                    <a:lstStyle/>
                    <a:p>
                      <a:pPr>
                        <a:buNone/>
                      </a:pPr>
                      <a:r>
                        <a:rPr lang="en-US" sz="900" b="0">
                          <a:solidFill>
                            <a:srgbClr val="242424"/>
                          </a:solidFill>
                          <a:latin typeface="Arial" panose="020B0604020202020204" pitchFamily="34" charset="0"/>
                          <a:cs typeface="Arial" panose="020B0604020202020204" pitchFamily="34" charset="0"/>
                        </a:rPr>
                        <a:t>Chain stretch out length</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900" b="0">
                          <a:solidFill>
                            <a:srgbClr val="242424"/>
                          </a:solidFill>
                          <a:latin typeface="Arial" panose="020B0604020202020204" pitchFamily="34" charset="0"/>
                          <a:cs typeface="Arial" panose="020B0604020202020204" pitchFamily="34" charset="0"/>
                        </a:rPr>
                        <a:t>Standard: 5mm, the chain is anti stuck type, solve the soldering problem of small PCB</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extLst>
                  <a:ext uri="{0D108BD9-81ED-4DB2-BD59-A6C34878D82A}">
                    <a16:rowId xmlns:a16="http://schemas.microsoft.com/office/drawing/2014/main" val="10008"/>
                  </a:ext>
                </a:extLst>
              </a:tr>
              <a:tr h="377825">
                <a:tc>
                  <a:txBody>
                    <a:bodyPr/>
                    <a:lstStyle/>
                    <a:p>
                      <a:pPr>
                        <a:buNone/>
                      </a:pPr>
                      <a:r>
                        <a:rPr lang="en-US" sz="900" b="0">
                          <a:solidFill>
                            <a:srgbClr val="242424"/>
                          </a:solidFill>
                          <a:latin typeface="Arial" panose="020B0604020202020204" pitchFamily="34" charset="0"/>
                          <a:cs typeface="Arial" panose="020B0604020202020204" pitchFamily="34" charset="0"/>
                        </a:rPr>
                        <a:t>C/V speed set min.unit range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900" b="0">
                          <a:solidFill>
                            <a:srgbClr val="242424"/>
                          </a:solidFill>
                          <a:latin typeface="Arial" panose="020B0604020202020204" pitchFamily="34" charset="0"/>
                          <a:cs typeface="Arial" panose="020B0604020202020204" pitchFamily="34" charset="0"/>
                        </a:rPr>
                        <a:t>0.01m/min, 0~2m/min</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extLst>
                  <a:ext uri="{0D108BD9-81ED-4DB2-BD59-A6C34878D82A}">
                    <a16:rowId xmlns:a16="http://schemas.microsoft.com/office/drawing/2014/main" val="10009"/>
                  </a:ext>
                </a:extLst>
              </a:tr>
              <a:tr h="377825">
                <a:tc>
                  <a:txBody>
                    <a:bodyPr/>
                    <a:lstStyle/>
                    <a:p>
                      <a:pPr>
                        <a:buNone/>
                      </a:pPr>
                      <a:r>
                        <a:rPr lang="en-US" sz="900" b="0">
                          <a:solidFill>
                            <a:srgbClr val="242424"/>
                          </a:solidFill>
                          <a:latin typeface="Arial" panose="020B0604020202020204" pitchFamily="34" charset="0"/>
                          <a:cs typeface="Arial" panose="020B0604020202020204" pitchFamily="34" charset="0"/>
                        </a:rPr>
                        <a:t>C/V speed deviation range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900" b="0">
                          <a:solidFill>
                            <a:srgbClr val="242424"/>
                          </a:solidFill>
                          <a:latin typeface="Arial" panose="020B0604020202020204" pitchFamily="34" charset="0"/>
                          <a:cs typeface="Arial" panose="020B0604020202020204" pitchFamily="34" charset="0"/>
                        </a:rPr>
                        <a:t>Computer close loop, within ±2%</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extLst>
                  <a:ext uri="{0D108BD9-81ED-4DB2-BD59-A6C34878D82A}">
                    <a16:rowId xmlns:a16="http://schemas.microsoft.com/office/drawing/2014/main" val="10010"/>
                  </a:ext>
                </a:extLst>
              </a:tr>
              <a:tr h="189865">
                <a:tc>
                  <a:txBody>
                    <a:bodyPr/>
                    <a:lstStyle/>
                    <a:p>
                      <a:pPr>
                        <a:buNone/>
                      </a:pPr>
                      <a:r>
                        <a:rPr lang="en-US" sz="900" b="0">
                          <a:solidFill>
                            <a:srgbClr val="242424"/>
                          </a:solidFill>
                          <a:latin typeface="Arial" panose="020B0604020202020204" pitchFamily="34" charset="0"/>
                          <a:cs typeface="Arial" panose="020B0604020202020204" pitchFamily="34" charset="0"/>
                        </a:rPr>
                        <a:t>Chain tension device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900" b="0">
                          <a:solidFill>
                            <a:srgbClr val="242424"/>
                          </a:solidFill>
                          <a:latin typeface="Arial" panose="020B0604020202020204" pitchFamily="34" charset="0"/>
                          <a:cs typeface="Arial" panose="020B0604020202020204" pitchFamily="34" charset="0"/>
                        </a:rPr>
                        <a:t>Automatic adjust by spring, avoid the chain stuck due to the heating.</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extLst>
                  <a:ext uri="{0D108BD9-81ED-4DB2-BD59-A6C34878D82A}">
                    <a16:rowId xmlns:a16="http://schemas.microsoft.com/office/drawing/2014/main" val="10011"/>
                  </a:ext>
                </a:extLst>
              </a:tr>
              <a:tr h="189865">
                <a:tc>
                  <a:txBody>
                    <a:bodyPr/>
                    <a:lstStyle/>
                    <a:p>
                      <a:pPr>
                        <a:buNone/>
                      </a:pPr>
                      <a:r>
                        <a:rPr lang="en-US" sz="900" b="0">
                          <a:solidFill>
                            <a:srgbClr val="242424"/>
                          </a:solidFill>
                          <a:latin typeface="Arial" panose="020B0604020202020204" pitchFamily="34" charset="0"/>
                          <a:cs typeface="Arial" panose="020B0604020202020204" pitchFamily="34" charset="0"/>
                        </a:rPr>
                        <a:t>Conveying motor</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900" b="0">
                          <a:solidFill>
                            <a:srgbClr val="242424"/>
                          </a:solidFill>
                          <a:latin typeface="Arial" panose="020B0604020202020204" pitchFamily="34" charset="0"/>
                          <a:cs typeface="Arial" panose="020B0604020202020204" pitchFamily="34" charset="0"/>
                        </a:rPr>
                        <a:t>Panasonic adjustable motor</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extLst>
                  <a:ext uri="{0D108BD9-81ED-4DB2-BD59-A6C34878D82A}">
                    <a16:rowId xmlns:a16="http://schemas.microsoft.com/office/drawing/2014/main" val="10012"/>
                  </a:ext>
                </a:extLst>
              </a:tr>
              <a:tr h="565785">
                <a:tc>
                  <a:txBody>
                    <a:bodyPr/>
                    <a:lstStyle/>
                    <a:p>
                      <a:pPr>
                        <a:buNone/>
                      </a:pPr>
                      <a:r>
                        <a:rPr lang="en-US" sz="900" b="0">
                          <a:solidFill>
                            <a:srgbClr val="242424"/>
                          </a:solidFill>
                          <a:latin typeface="Arial" panose="020B0604020202020204" pitchFamily="34" charset="0"/>
                          <a:cs typeface="Arial" panose="020B0604020202020204" pitchFamily="34" charset="0"/>
                        </a:rPr>
                        <a:t>Chain lubrication</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900" b="0">
                          <a:solidFill>
                            <a:srgbClr val="242424"/>
                          </a:solidFill>
                          <a:latin typeface="Arial" panose="020B0604020202020204" pitchFamily="34" charset="0"/>
                          <a:cs typeface="Arial" panose="020B0604020202020204" pitchFamily="34" charset="0"/>
                        </a:rPr>
                        <a:t>The lubrication is controlled by PC, lubrication cycle and time can be set（there are three modes: fine, standard, economical. There is also manual lubrication in software）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extLst>
                  <a:ext uri="{0D108BD9-81ED-4DB2-BD59-A6C34878D82A}">
                    <a16:rowId xmlns:a16="http://schemas.microsoft.com/office/drawing/2014/main" val="10013"/>
                  </a:ext>
                </a:extLst>
              </a:tr>
              <a:tr h="189865">
                <a:tc>
                  <a:txBody>
                    <a:bodyPr/>
                    <a:lstStyle/>
                    <a:p>
                      <a:pPr>
                        <a:buNone/>
                      </a:pPr>
                      <a:r>
                        <a:rPr lang="en-US" sz="900" b="0">
                          <a:solidFill>
                            <a:srgbClr val="242424"/>
                          </a:solidFill>
                          <a:latin typeface="Arial" panose="020B0604020202020204" pitchFamily="34" charset="0"/>
                          <a:cs typeface="Arial" panose="020B0604020202020204" pitchFamily="34" charset="0"/>
                        </a:rPr>
                        <a:t>Rail width-adjusting</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900" b="0">
                          <a:solidFill>
                            <a:srgbClr val="242424"/>
                          </a:solidFill>
                          <a:latin typeface="Arial" panose="020B0604020202020204" pitchFamily="34" charset="0"/>
                          <a:cs typeface="Arial" panose="020B0604020202020204" pitchFamily="34" charset="0"/>
                        </a:rPr>
                        <a:t>Independent adjusting</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extLst>
                  <a:ext uri="{0D108BD9-81ED-4DB2-BD59-A6C34878D82A}">
                    <a16:rowId xmlns:a16="http://schemas.microsoft.com/office/drawing/2014/main" val="10014"/>
                  </a:ext>
                </a:extLst>
              </a:tr>
              <a:tr h="189230">
                <a:tc>
                  <a:txBody>
                    <a:bodyPr/>
                    <a:lstStyle/>
                    <a:p>
                      <a:pPr>
                        <a:buNone/>
                      </a:pPr>
                      <a:r>
                        <a:rPr lang="en-US" sz="900" b="0">
                          <a:solidFill>
                            <a:srgbClr val="242424"/>
                          </a:solidFill>
                          <a:latin typeface="Arial" panose="020B0604020202020204" pitchFamily="34" charset="0"/>
                          <a:cs typeface="Arial" panose="020B0604020202020204" pitchFamily="34" charset="0"/>
                        </a:rPr>
                        <a:t>Mesh</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900" b="0">
                          <a:solidFill>
                            <a:srgbClr val="242424"/>
                          </a:solidFill>
                          <a:latin typeface="Arial" panose="020B0604020202020204" pitchFamily="34" charset="0"/>
                          <a:cs typeface="Arial" panose="020B0604020202020204" pitchFamily="34" charset="0"/>
                        </a:rPr>
                        <a:t>500mmstainless steel mesh，runs synchronized with chain</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extLst>
                  <a:ext uri="{0D108BD9-81ED-4DB2-BD59-A6C34878D82A}">
                    <a16:rowId xmlns:a16="http://schemas.microsoft.com/office/drawing/2014/main" val="10015"/>
                  </a:ext>
                </a:extLst>
              </a:tr>
              <a:tr h="420370">
                <a:tc>
                  <a:txBody>
                    <a:bodyPr/>
                    <a:lstStyle/>
                    <a:p>
                      <a:pPr>
                        <a:buNone/>
                      </a:pPr>
                      <a:r>
                        <a:rPr lang="en-US" sz="1000" b="0">
                          <a:latin typeface="等线" panose="02010600030101010101" charset="-122"/>
                          <a:ea typeface="等线" panose="02010600030101010101" charset="-122"/>
                          <a:cs typeface="等线" panose="02010600030101010101" charset="-122"/>
                        </a:rPr>
                        <a:t>Transport rail fixing method</a:t>
                      </a:r>
                      <a:endParaRPr lang="en-US" altLang="en-US" sz="1000" b="0">
                        <a:latin typeface="等线" panose="02010600030101010101" charset="-122"/>
                        <a:ea typeface="等线" panose="02010600030101010101" charset="-122"/>
                        <a:cs typeface="等线" panose="02010600030101010101" charset="-122"/>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1000" b="0">
                          <a:latin typeface="等线" panose="02010600030101010101" charset="-122"/>
                          <a:ea typeface="等线" panose="02010600030101010101" charset="-122"/>
                          <a:cs typeface="等线" panose="02010600030101010101" charset="-122"/>
                        </a:rPr>
                        <a:t>Front and rear rails fixed, central rails moveable </a:t>
                      </a:r>
                      <a:endParaRPr lang="en-US" altLang="en-US" sz="1000" b="0">
                        <a:latin typeface="等线" panose="02010600030101010101" charset="-122"/>
                        <a:ea typeface="等线" panose="02010600030101010101" charset="-122"/>
                        <a:cs typeface="等线" panose="02010600030101010101" charset="-122"/>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extLst>
                  <a:ext uri="{0D108BD9-81ED-4DB2-BD59-A6C34878D82A}">
                    <a16:rowId xmlns:a16="http://schemas.microsoft.com/office/drawing/2014/main" val="10016"/>
                  </a:ext>
                </a:extLst>
              </a:tr>
              <a:tr h="419735">
                <a:tc>
                  <a:txBody>
                    <a:bodyPr/>
                    <a:lstStyle/>
                    <a:p>
                      <a:pPr>
                        <a:buNone/>
                      </a:pPr>
                      <a:r>
                        <a:rPr lang="en-US" sz="1000" b="0">
                          <a:latin typeface="等线" panose="02010600030101010101" charset="-122"/>
                          <a:ea typeface="等线" panose="02010600030101010101" charset="-122"/>
                          <a:cs typeface="等线" panose="02010600030101010101" charset="-122"/>
                        </a:rPr>
                        <a:t>Dual rail transport</a:t>
                      </a:r>
                      <a:endParaRPr lang="en-US" altLang="en-US" sz="1000" b="0">
                        <a:latin typeface="等线" panose="02010600030101010101" charset="-122"/>
                        <a:ea typeface="等线" panose="02010600030101010101" charset="-122"/>
                        <a:cs typeface="等线" panose="02010600030101010101" charset="-122"/>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1000" b="0">
                          <a:latin typeface="等线" panose="02010600030101010101" charset="-122"/>
                          <a:ea typeface="等线" panose="02010600030101010101" charset="-122"/>
                          <a:cs typeface="等线" panose="02010600030101010101" charset="-122"/>
                        </a:rPr>
                        <a:t>D for dual rails, 1, 3 or 1, 4 fixed, can pass the maximum PCB size of 250x250mm at the same time</a:t>
                      </a:r>
                      <a:endParaRPr lang="en-US" altLang="en-US" sz="1000" b="0">
                        <a:latin typeface="等线" panose="02010600030101010101" charset="-122"/>
                        <a:ea typeface="等线" panose="02010600030101010101" charset="-122"/>
                        <a:cs typeface="等线" panose="02010600030101010101" charset="-122"/>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extLst>
                  <a:ext uri="{0D108BD9-81ED-4DB2-BD59-A6C34878D82A}">
                    <a16:rowId xmlns:a16="http://schemas.microsoft.com/office/drawing/2014/main" val="10017"/>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631315" y="857250"/>
            <a:ext cx="6572885" cy="521970"/>
          </a:xfrm>
          <a:prstGeom prst="rect">
            <a:avLst/>
          </a:prstGeom>
          <a:noFill/>
        </p:spPr>
        <p:txBody>
          <a:bodyPr wrap="square" rtlCol="0" anchor="t">
            <a:spAutoFit/>
          </a:bodyPr>
          <a:lstStyle/>
          <a:p>
            <a:pPr algn="ctr"/>
            <a:r>
              <a:rPr lang="zh-CN" altLang="en-US" sz="2800">
                <a:solidFill>
                  <a:schemeClr val="tx1"/>
                </a:solidFill>
                <a:effectLst>
                  <a:outerShdw blurRad="38100" dist="19050" dir="2700000" algn="tl" rotWithShape="0">
                    <a:schemeClr val="dk1">
                      <a:alpha val="40000"/>
                    </a:schemeClr>
                  </a:outerShdw>
                </a:effectLst>
              </a:rPr>
              <a:t>Minimum operating energy consumption</a:t>
            </a:r>
          </a:p>
        </p:txBody>
      </p:sp>
      <p:sp>
        <p:nvSpPr>
          <p:cNvPr id="2" name="文本框 1"/>
          <p:cNvSpPr txBox="1"/>
          <p:nvPr/>
        </p:nvSpPr>
        <p:spPr>
          <a:xfrm>
            <a:off x="676275" y="1827530"/>
            <a:ext cx="2540000" cy="2891790"/>
          </a:xfrm>
          <a:prstGeom prst="rect">
            <a:avLst/>
          </a:prstGeom>
          <a:noFill/>
        </p:spPr>
        <p:txBody>
          <a:bodyPr wrap="square" rtlCol="0" anchor="t">
            <a:spAutoFit/>
          </a:bodyPr>
          <a:lstStyle/>
          <a:p>
            <a:r>
              <a:rPr lang="zh-CN" altLang="en-US" sz="1400"/>
              <a:t>Power consumption is the main operating cost of the equipment!</a:t>
            </a:r>
          </a:p>
          <a:p>
            <a:r>
              <a:rPr lang="zh-CN" altLang="en-US" sz="1400"/>
              <a:t>The factors that determine power consumption:</a:t>
            </a:r>
          </a:p>
          <a:p>
            <a:r>
              <a:rPr lang="zh-CN" altLang="en-US" sz="1400"/>
              <a:t>1. Electrical and thermal conversion efficiency</a:t>
            </a:r>
          </a:p>
          <a:p>
            <a:r>
              <a:rPr lang="zh-CN" altLang="en-US" sz="1400"/>
              <a:t>2. Heating efficiency of equipment</a:t>
            </a:r>
          </a:p>
          <a:p>
            <a:r>
              <a:rPr lang="zh-CN" altLang="en-US" sz="1400"/>
              <a:t>3. Heat dissipation of furnace body</a:t>
            </a:r>
          </a:p>
          <a:p>
            <a:r>
              <a:rPr lang="zh-CN" altLang="en-US" sz="1400"/>
              <a:t>4, flux recovery heat loss</a:t>
            </a:r>
          </a:p>
          <a:p>
            <a:r>
              <a:rPr lang="zh-CN" altLang="en-US" sz="1400"/>
              <a:t>5. Production saturation</a:t>
            </a:r>
          </a:p>
        </p:txBody>
      </p:sp>
      <p:pic>
        <p:nvPicPr>
          <p:cNvPr id="47107" name="Picture 4"/>
          <p:cNvPicPr>
            <a:picLocks noChangeAspect="1"/>
          </p:cNvPicPr>
          <p:nvPr/>
        </p:nvPicPr>
        <p:blipFill>
          <a:blip r:embed="rId2"/>
          <a:srcRect/>
          <a:stretch>
            <a:fillRect/>
          </a:stretch>
        </p:blipFill>
        <p:spPr>
          <a:xfrm>
            <a:off x="3326765" y="3082925"/>
            <a:ext cx="5634038" cy="2816225"/>
          </a:xfrm>
          <a:prstGeom prst="rect">
            <a:avLst/>
          </a:prstGeom>
          <a:noFill/>
          <a:ln w="9525">
            <a:noFill/>
          </a:ln>
        </p:spPr>
      </p:pic>
      <p:pic>
        <p:nvPicPr>
          <p:cNvPr id="3" name="Picture 4"/>
          <p:cNvPicPr>
            <a:picLocks noChangeAspect="1"/>
          </p:cNvPicPr>
          <p:nvPr/>
        </p:nvPicPr>
        <p:blipFill>
          <a:blip r:embed="rId2"/>
          <a:srcRect/>
          <a:stretch>
            <a:fillRect/>
          </a:stretch>
        </p:blipFill>
        <p:spPr>
          <a:xfrm>
            <a:off x="3286125" y="3000375"/>
            <a:ext cx="5634038" cy="2816225"/>
          </a:xfrm>
          <a:prstGeom prst="rect">
            <a:avLst/>
          </a:prstGeom>
          <a:noFill/>
          <a:ln w="9525">
            <a:noFill/>
          </a:ln>
        </p:spPr>
      </p:pic>
      <p:sp>
        <p:nvSpPr>
          <p:cNvPr id="47108" name="AutoShape 8"/>
          <p:cNvSpPr/>
          <p:nvPr/>
        </p:nvSpPr>
        <p:spPr>
          <a:xfrm>
            <a:off x="4572000" y="1691640"/>
            <a:ext cx="1714500" cy="1162685"/>
          </a:xfrm>
          <a:prstGeom prst="accentCallout2">
            <a:avLst>
              <a:gd name="adj1" fmla="val 52940"/>
              <a:gd name="adj2" fmla="val 103569"/>
              <a:gd name="adj3" fmla="val 66273"/>
              <a:gd name="adj4" fmla="val 123954"/>
              <a:gd name="adj5" fmla="val 247125"/>
              <a:gd name="adj6" fmla="val 198801"/>
            </a:avLst>
          </a:prstGeom>
          <a:solidFill>
            <a:srgbClr val="FF0000"/>
          </a:solidFill>
          <a:ln w="38100" cap="flat" cmpd="sng">
            <a:solidFill>
              <a:srgbClr val="FF0000"/>
            </a:solidFill>
            <a:prstDash val="solid"/>
            <a:miter/>
            <a:headEnd type="none" w="med" len="med"/>
            <a:tailEnd type="none" w="med" len="med"/>
          </a:ln>
        </p:spPr>
        <p:txBody>
          <a:bodyPr anchor="ctr"/>
          <a:lstStyle/>
          <a:p>
            <a:r>
              <a:rPr sz="1000" b="1" dirty="0">
                <a:solidFill>
                  <a:schemeClr val="bg1"/>
                </a:solidFill>
                <a:latin typeface="宋体" panose="02010600030101010101" pitchFamily="2" charset="-122"/>
                <a:ea typeface="宋体" panose="02010600030101010101" pitchFamily="2" charset="-122"/>
              </a:rPr>
              <a:t>Low power consumption, compared to similar products on the market to save electricity 20%</a:t>
            </a:r>
          </a:p>
        </p:txBody>
      </p:sp>
      <p:sp>
        <p:nvSpPr>
          <p:cNvPr id="47109" name="Oval 7"/>
          <p:cNvSpPr/>
          <p:nvPr/>
        </p:nvSpPr>
        <p:spPr>
          <a:xfrm>
            <a:off x="7643813" y="4572000"/>
            <a:ext cx="928687" cy="700088"/>
          </a:xfrm>
          <a:prstGeom prst="ellipse">
            <a:avLst/>
          </a:prstGeom>
          <a:noFill/>
          <a:ln w="38100" cap="flat" cmpd="sng">
            <a:solidFill>
              <a:srgbClr val="FF0000"/>
            </a:solidFill>
            <a:prstDash val="solid"/>
            <a:round/>
            <a:headEnd type="none" w="med" len="med"/>
            <a:tailEnd type="none" w="med" len="med"/>
          </a:ln>
        </p:spPr>
        <p:txBody>
          <a:bodyPr wrap="none" anchor="ctr"/>
          <a:lstStyle/>
          <a:p>
            <a:endParaRPr lang="zh-CN" altLang="en-US" sz="1400" dirty="0">
              <a:latin typeface="Verdana" panose="020B0604030504040204" pitchFamily="34" charset="0"/>
              <a:ea typeface="宋体" panose="02010600030101010101" pitchFamily="2"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p:nvPr/>
        </p:nvSpPr>
        <p:spPr>
          <a:xfrm>
            <a:off x="3751432" y="1306725"/>
            <a:ext cx="2552109" cy="415498"/>
          </a:xfrm>
          <a:prstGeom prst="rect">
            <a:avLst/>
          </a:prstGeom>
          <a:ln w="12700">
            <a:miter lim="400000"/>
          </a:ln>
        </p:spPr>
        <p:txBody>
          <a:bodyPr wrap="none" lIns="0" tIns="0" rIns="0" bIns="0" anchor="ctr">
            <a:spAutoFit/>
          </a:bodyPr>
          <a:lstStyle>
            <a:lvl1pPr>
              <a:defRPr sz="3600">
                <a:solidFill>
                  <a:srgbClr val="0433FF"/>
                </a:solidFill>
                <a:latin typeface="Arial" panose="020B0604020202020204"/>
                <a:ea typeface="Arial" panose="020B0604020202020204"/>
                <a:cs typeface="Arial" panose="020B0604020202020204"/>
                <a:sym typeface="Arial" panose="020B0604020202020204"/>
              </a:defRPr>
            </a:lvl1pPr>
          </a:lstStyle>
          <a:p>
            <a:r>
              <a:rPr sz="2700"/>
              <a:t>Welcome inquiry</a:t>
            </a:r>
          </a:p>
        </p:txBody>
      </p:sp>
      <p:sp>
        <p:nvSpPr>
          <p:cNvPr id="428" name="Shape 428"/>
          <p:cNvSpPr/>
          <p:nvPr/>
        </p:nvSpPr>
        <p:spPr>
          <a:xfrm>
            <a:off x="1156394" y="2184956"/>
            <a:ext cx="7676887" cy="3023870"/>
          </a:xfrm>
          <a:prstGeom prst="rect">
            <a:avLst/>
          </a:prstGeom>
          <a:ln w="12700">
            <a:miter lim="400000"/>
          </a:ln>
        </p:spPr>
        <p:txBody>
          <a:bodyPr wrap="square" lIns="0" tIns="0" rIns="0" bIns="0" anchor="ctr">
            <a:spAutoFit/>
          </a:bodyPr>
          <a:lstStyle/>
          <a:p>
            <a:pPr>
              <a:defRPr sz="2200">
                <a:latin typeface="Arial" panose="020B0604020202020204"/>
                <a:ea typeface="Arial" panose="020B0604020202020204"/>
                <a:cs typeface="Arial" panose="020B0604020202020204"/>
                <a:sym typeface="Arial" panose="020B0604020202020204"/>
              </a:defRPr>
            </a:pPr>
            <a:r>
              <a:rPr sz="1650" dirty="0"/>
              <a:t>1,Please visit : </a:t>
            </a:r>
            <a:r>
              <a:rPr sz="1650" u="sng" dirty="0">
                <a:solidFill>
                  <a:srgbClr val="0000FF"/>
                </a:solidFill>
                <a:uFill>
                  <a:solidFill>
                    <a:srgbClr val="0000FF"/>
                  </a:solidFill>
                </a:uFill>
              </a:rPr>
              <a:t>www.smthelp.com</a:t>
            </a:r>
            <a:endParaRPr sz="1200" dirty="0"/>
          </a:p>
          <a:p>
            <a:pPr>
              <a:defRPr sz="1600">
                <a:latin typeface="Arial" panose="020B0604020202020204"/>
                <a:ea typeface="Arial" panose="020B0604020202020204"/>
                <a:cs typeface="Arial" panose="020B0604020202020204"/>
                <a:sym typeface="Arial" panose="020B0604020202020204"/>
              </a:defRPr>
            </a:pPr>
            <a:endParaRPr sz="1200" dirty="0"/>
          </a:p>
          <a:p>
            <a:pPr>
              <a:defRPr sz="2200">
                <a:latin typeface="Arial" panose="020B0604020202020204"/>
                <a:ea typeface="Arial" panose="020B0604020202020204"/>
                <a:cs typeface="Arial" panose="020B0604020202020204"/>
                <a:sym typeface="Arial" panose="020B0604020202020204"/>
              </a:defRPr>
            </a:pPr>
            <a:r>
              <a:rPr sz="1650" dirty="0"/>
              <a:t>2, Find us more: </a:t>
            </a:r>
            <a:r>
              <a:rPr sz="1650" u="sng" dirty="0">
                <a:solidFill>
                  <a:srgbClr val="0000FF"/>
                </a:solidFill>
                <a:uFill>
                  <a:solidFill>
                    <a:srgbClr val="0000FF"/>
                  </a:solidFill>
                </a:uFill>
              </a:rPr>
              <a:t>https://www.facebook.com/autoinsertion</a:t>
            </a:r>
            <a:endParaRPr sz="1200" dirty="0"/>
          </a:p>
          <a:p>
            <a:pPr>
              <a:defRPr sz="1600">
                <a:latin typeface="Arial" panose="020B0604020202020204"/>
                <a:ea typeface="Arial" panose="020B0604020202020204"/>
                <a:cs typeface="Arial" panose="020B0604020202020204"/>
                <a:sym typeface="Arial" panose="020B0604020202020204"/>
              </a:defRPr>
            </a:pPr>
            <a:endParaRPr sz="1200" dirty="0"/>
          </a:p>
          <a:p>
            <a:pPr>
              <a:defRPr sz="2200">
                <a:latin typeface="Arial" panose="020B0604020202020204"/>
                <a:ea typeface="Arial" panose="020B0604020202020204"/>
                <a:cs typeface="Arial" panose="020B0604020202020204"/>
                <a:sym typeface="Arial" panose="020B0604020202020204"/>
              </a:defRPr>
            </a:pPr>
            <a:r>
              <a:rPr sz="1650" dirty="0"/>
              <a:t>3, Know more our team: </a:t>
            </a:r>
            <a:r>
              <a:rPr sz="1650" u="sng" dirty="0">
                <a:solidFill>
                  <a:srgbClr val="0000FF"/>
                </a:solidFill>
                <a:uFill>
                  <a:solidFill>
                    <a:srgbClr val="0000FF"/>
                  </a:solidFill>
                </a:uFill>
              </a:rPr>
              <a:t>https://cn.linkedin.com/in/smtsupplier</a:t>
            </a:r>
            <a:endParaRPr sz="1200" dirty="0"/>
          </a:p>
          <a:p>
            <a:pPr>
              <a:defRPr sz="1600">
                <a:latin typeface="Arial" panose="020B0604020202020204"/>
                <a:ea typeface="Arial" panose="020B0604020202020204"/>
                <a:cs typeface="Arial" panose="020B0604020202020204"/>
                <a:sym typeface="Arial" panose="020B0604020202020204"/>
              </a:defRPr>
            </a:pPr>
            <a:endParaRPr sz="1200" dirty="0"/>
          </a:p>
          <a:p>
            <a:pPr>
              <a:defRPr sz="2200">
                <a:latin typeface="Arial" panose="020B0604020202020204"/>
                <a:ea typeface="Arial" panose="020B0604020202020204"/>
                <a:cs typeface="Arial" panose="020B0604020202020204"/>
                <a:sym typeface="Arial" panose="020B0604020202020204"/>
              </a:defRPr>
            </a:pPr>
            <a:r>
              <a:rPr sz="1650" dirty="0"/>
              <a:t>4, Welcome to our factory in Shenzhen China</a:t>
            </a:r>
          </a:p>
          <a:p>
            <a:pPr>
              <a:defRPr sz="1600">
                <a:latin typeface="Arial" panose="020B0604020202020204"/>
                <a:ea typeface="Arial" panose="020B0604020202020204"/>
                <a:cs typeface="Arial" panose="020B0604020202020204"/>
                <a:sym typeface="Arial" panose="020B0604020202020204"/>
              </a:defRPr>
            </a:pPr>
            <a:endParaRPr sz="1200" dirty="0"/>
          </a:p>
          <a:p>
            <a:pPr>
              <a:defRPr sz="2200">
                <a:latin typeface="Arial" panose="020B0604020202020204"/>
                <a:ea typeface="Arial" panose="020B0604020202020204"/>
                <a:cs typeface="Arial" panose="020B0604020202020204"/>
                <a:sym typeface="Arial" panose="020B0604020202020204"/>
              </a:defRPr>
            </a:pPr>
            <a:r>
              <a:rPr sz="1650" dirty="0"/>
              <a:t>5, See more machine working video, please </a:t>
            </a:r>
            <a:r>
              <a:rPr sz="1650" dirty="0" err="1"/>
              <a:t>Youtube</a:t>
            </a:r>
            <a:r>
              <a:rPr sz="1650" dirty="0"/>
              <a:t>: Auto Insertion</a:t>
            </a:r>
          </a:p>
          <a:p>
            <a:pPr>
              <a:defRPr sz="2200">
                <a:latin typeface="Arial" panose="020B0604020202020204"/>
                <a:ea typeface="Arial" panose="020B0604020202020204"/>
                <a:cs typeface="Arial" panose="020B0604020202020204"/>
                <a:sym typeface="Arial" panose="020B0604020202020204"/>
              </a:defRPr>
            </a:pPr>
            <a:endParaRPr sz="1650" dirty="0"/>
          </a:p>
          <a:p>
            <a:pPr>
              <a:defRPr sz="2200">
                <a:latin typeface="Arial" panose="020B0604020202020204"/>
                <a:ea typeface="Arial" panose="020B0604020202020204"/>
                <a:cs typeface="Arial" panose="020B0604020202020204"/>
                <a:sym typeface="Arial" panose="020B0604020202020204"/>
              </a:defRPr>
            </a:pPr>
            <a:r>
              <a:rPr sz="1650" dirty="0"/>
              <a:t>6, Google: </a:t>
            </a:r>
            <a:r>
              <a:rPr sz="1650" dirty="0" err="1"/>
              <a:t>Auto+insertion</a:t>
            </a:r>
            <a:r>
              <a:rPr sz="1650" dirty="0"/>
              <a:t>, to get more </a:t>
            </a:r>
            <a:r>
              <a:rPr sz="1650" dirty="0" err="1"/>
              <a:t>informations</a:t>
            </a:r>
            <a:endParaRPr sz="1650" dirty="0"/>
          </a:p>
          <a:p>
            <a:pPr>
              <a:defRPr sz="2200">
                <a:latin typeface="Arial" panose="020B0604020202020204"/>
                <a:ea typeface="Arial" panose="020B0604020202020204"/>
                <a:cs typeface="Arial" panose="020B0604020202020204"/>
                <a:sym typeface="Arial" panose="020B0604020202020204"/>
              </a:defRPr>
            </a:pPr>
            <a:endParaRPr sz="1650" dirty="0"/>
          </a:p>
          <a:p>
            <a:pPr>
              <a:defRPr sz="2200">
                <a:latin typeface="Arial" panose="020B0604020202020204"/>
                <a:ea typeface="Arial" panose="020B0604020202020204"/>
                <a:cs typeface="Arial" panose="020B0604020202020204"/>
                <a:sym typeface="Arial" panose="020B0604020202020204"/>
              </a:defRPr>
            </a:pPr>
            <a:r>
              <a:rPr sz="1650" dirty="0"/>
              <a:t>7,Looking forward to your email: </a:t>
            </a:r>
            <a:r>
              <a:rPr lang="en-US" sz="1650" dirty="0"/>
              <a:t>Ronin</a:t>
            </a:r>
            <a:r>
              <a:rPr sz="1650" dirty="0">
                <a:hlinkClick r:id="rId2"/>
              </a:rPr>
              <a:t>@smthelp.com</a:t>
            </a:r>
            <a:r>
              <a:rPr lang="en-US" sz="1650" dirty="0"/>
              <a:t> ,info@smthelp.com</a:t>
            </a:r>
            <a:endParaRPr sz="1650" dirty="0"/>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790700" y="5234305"/>
            <a:ext cx="5080000" cy="229870"/>
          </a:xfrm>
          <a:prstGeom prst="rect">
            <a:avLst/>
          </a:prstGeom>
          <a:noFill/>
          <a:ln w="9525">
            <a:noFill/>
          </a:ln>
        </p:spPr>
        <p:txBody>
          <a:bodyPr>
            <a:spAutoFit/>
          </a:bodyPr>
          <a:lstStyle/>
          <a:p>
            <a:r>
              <a:rPr lang="en-US" sz="900" b="1">
                <a:solidFill>
                  <a:srgbClr val="242424"/>
                </a:solidFill>
                <a:latin typeface="Arial" panose="020B0604020202020204" pitchFamily="34" charset="0"/>
                <a:cs typeface="Arial" panose="020B0604020202020204" pitchFamily="34" charset="0"/>
              </a:rPr>
              <a:t> </a:t>
            </a:r>
            <a:endParaRPr lang="zh-CN" altLang="en-US"/>
          </a:p>
        </p:txBody>
      </p:sp>
      <p:graphicFrame>
        <p:nvGraphicFramePr>
          <p:cNvPr id="3" name="内容占位符 2"/>
          <p:cNvGraphicFramePr>
            <a:graphicFrameLocks noGrp="1"/>
          </p:cNvGraphicFramePr>
          <p:nvPr>
            <p:ph idx="1"/>
            <p:custDataLst>
              <p:tags r:id="rId1"/>
            </p:custDataLst>
          </p:nvPr>
        </p:nvGraphicFramePr>
        <p:xfrm>
          <a:off x="1268730" y="828675"/>
          <a:ext cx="6606540" cy="5200650"/>
        </p:xfrm>
        <a:graphic>
          <a:graphicData uri="http://schemas.openxmlformats.org/drawingml/2006/table">
            <a:tbl>
              <a:tblPr firstRow="1" bandRow="1">
                <a:tableStyleId>{5940675A-B579-460E-94D1-54222C63F5DA}</a:tableStyleId>
              </a:tblPr>
              <a:tblGrid>
                <a:gridCol w="1583690">
                  <a:extLst>
                    <a:ext uri="{9D8B030D-6E8A-4147-A177-3AD203B41FA5}">
                      <a16:colId xmlns:a16="http://schemas.microsoft.com/office/drawing/2014/main" val="20000"/>
                    </a:ext>
                  </a:extLst>
                </a:gridCol>
                <a:gridCol w="1629410">
                  <a:extLst>
                    <a:ext uri="{9D8B030D-6E8A-4147-A177-3AD203B41FA5}">
                      <a16:colId xmlns:a16="http://schemas.microsoft.com/office/drawing/2014/main" val="20001"/>
                    </a:ext>
                  </a:extLst>
                </a:gridCol>
                <a:gridCol w="3393440">
                  <a:extLst>
                    <a:ext uri="{9D8B030D-6E8A-4147-A177-3AD203B41FA5}">
                      <a16:colId xmlns:a16="http://schemas.microsoft.com/office/drawing/2014/main" val="20002"/>
                    </a:ext>
                  </a:extLst>
                </a:gridCol>
              </a:tblGrid>
              <a:tr h="275590">
                <a:tc gridSpan="3">
                  <a:txBody>
                    <a:bodyPr/>
                    <a:lstStyle/>
                    <a:p>
                      <a:pPr>
                        <a:buNone/>
                      </a:pPr>
                      <a:r>
                        <a:rPr lang="en-US" sz="900" b="1" i="1" u="sng">
                          <a:solidFill>
                            <a:srgbClr val="242424"/>
                          </a:solidFill>
                          <a:latin typeface="宋体" panose="02010600030101010101" pitchFamily="2" charset="-122"/>
                          <a:ea typeface="宋体" panose="02010600030101010101" pitchFamily="2" charset="-122"/>
                          <a:cs typeface="宋体" panose="02010600030101010101" pitchFamily="2" charset="-122"/>
                        </a:rPr>
                        <a:t>Machine structure</a:t>
                      </a:r>
                      <a:endParaRPr lang="en-US" altLang="en-US" sz="900" b="1" i="1" u="sng">
                        <a:solidFill>
                          <a:srgbClr val="242424"/>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185420">
                <a:tc>
                  <a:txBody>
                    <a:bodyPr/>
                    <a:lstStyle/>
                    <a:p>
                      <a:pPr>
                        <a:buNone/>
                      </a:pPr>
                      <a:r>
                        <a:rPr lang="en-US" sz="900" b="0">
                          <a:solidFill>
                            <a:srgbClr val="242424"/>
                          </a:solidFill>
                          <a:latin typeface="Arial" panose="020B0604020202020204" pitchFamily="34" charset="0"/>
                          <a:cs typeface="Arial" panose="020B0604020202020204" pitchFamily="34" charset="0"/>
                        </a:rPr>
                        <a:t>Frame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2">
                  <a:txBody>
                    <a:bodyPr/>
                    <a:lstStyle/>
                    <a:p>
                      <a:pPr>
                        <a:buNone/>
                      </a:pPr>
                      <a:r>
                        <a:rPr lang="en-US" sz="900" b="0">
                          <a:solidFill>
                            <a:srgbClr val="242424"/>
                          </a:solidFill>
                          <a:latin typeface="Arial" panose="020B0604020202020204" pitchFamily="34" charset="0"/>
                          <a:cs typeface="Arial" panose="020B0604020202020204" pitchFamily="34" charset="0"/>
                        </a:rPr>
                        <a:t>The frame is well soldered, firm and durable.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1"/>
                  </a:ext>
                </a:extLst>
              </a:tr>
              <a:tr h="184785">
                <a:tc>
                  <a:txBody>
                    <a:bodyPr/>
                    <a:lstStyle/>
                    <a:p>
                      <a:pPr>
                        <a:buNone/>
                      </a:pPr>
                      <a:r>
                        <a:rPr lang="en-US" sz="900" b="0">
                          <a:solidFill>
                            <a:srgbClr val="242424"/>
                          </a:solidFill>
                          <a:latin typeface="Arial" panose="020B0604020202020204" pitchFamily="34" charset="0"/>
                          <a:cs typeface="Arial" panose="020B0604020202020204" pitchFamily="34" charset="0"/>
                        </a:rPr>
                        <a:t>Door</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2">
                  <a:txBody>
                    <a:bodyPr/>
                    <a:lstStyle/>
                    <a:p>
                      <a:pPr>
                        <a:buNone/>
                      </a:pPr>
                      <a:r>
                        <a:rPr lang="en-US" sz="900" b="0">
                          <a:solidFill>
                            <a:srgbClr val="242424"/>
                          </a:solidFill>
                          <a:latin typeface="Arial" panose="020B0604020202020204" pitchFamily="34" charset="0"/>
                          <a:cs typeface="Arial" panose="020B0604020202020204" pitchFamily="34" charset="0"/>
                        </a:rPr>
                        <a:t>Dismountable structure, provide wide space for maintenance.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2"/>
                  </a:ext>
                </a:extLst>
              </a:tr>
              <a:tr h="186055">
                <a:tc>
                  <a:txBody>
                    <a:bodyPr/>
                    <a:lstStyle/>
                    <a:p>
                      <a:pPr>
                        <a:buNone/>
                      </a:pPr>
                      <a:r>
                        <a:rPr lang="en-US" sz="900" b="0">
                          <a:solidFill>
                            <a:srgbClr val="242424"/>
                          </a:solidFill>
                          <a:latin typeface="Arial" panose="020B0604020202020204" pitchFamily="34" charset="0"/>
                          <a:cs typeface="Arial" panose="020B0604020202020204" pitchFamily="34" charset="0"/>
                        </a:rPr>
                        <a:t>Hood open method</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2">
                  <a:txBody>
                    <a:bodyPr/>
                    <a:lstStyle/>
                    <a:p>
                      <a:pPr>
                        <a:buNone/>
                      </a:pPr>
                      <a:r>
                        <a:rPr lang="en-US" sz="900" b="0">
                          <a:solidFill>
                            <a:srgbClr val="242424"/>
                          </a:solidFill>
                          <a:latin typeface="Arial" panose="020B0604020202020204" pitchFamily="34" charset="0"/>
                          <a:cs typeface="Arial" panose="020B0604020202020204" pitchFamily="34" charset="0"/>
                        </a:rPr>
                        <a:t>Double electric cylinder to open the hood, with self-lock function, safe and reliable.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3"/>
                  </a:ext>
                </a:extLst>
              </a:tr>
              <a:tr h="186690">
                <a:tc>
                  <a:txBody>
                    <a:bodyPr/>
                    <a:lstStyle/>
                    <a:p>
                      <a:pPr>
                        <a:buNone/>
                      </a:pPr>
                      <a:r>
                        <a:rPr lang="en-US" sz="900" b="0">
                          <a:solidFill>
                            <a:srgbClr val="242424"/>
                          </a:solidFill>
                          <a:latin typeface="Arial" panose="020B0604020202020204" pitchFamily="34" charset="0"/>
                          <a:cs typeface="Arial" panose="020B0604020202020204" pitchFamily="34" charset="0"/>
                        </a:rPr>
                        <a:t>Cover open method</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2">
                  <a:txBody>
                    <a:bodyPr/>
                    <a:lstStyle/>
                    <a:p>
                      <a:pPr>
                        <a:buNone/>
                      </a:pPr>
                      <a:r>
                        <a:rPr lang="en-US" sz="900" b="0">
                          <a:solidFill>
                            <a:srgbClr val="242424"/>
                          </a:solidFill>
                          <a:latin typeface="Arial" panose="020B0604020202020204" pitchFamily="34" charset="0"/>
                          <a:cs typeface="Arial" panose="020B0604020202020204" pitchFamily="34" charset="0"/>
                        </a:rPr>
                        <a:t>Self-made holder, easy to clean up</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4"/>
                  </a:ext>
                </a:extLst>
              </a:tr>
              <a:tr h="185420">
                <a:tc gridSpan="3">
                  <a:txBody>
                    <a:bodyPr/>
                    <a:lstStyle/>
                    <a:p>
                      <a:pPr>
                        <a:buNone/>
                      </a:pPr>
                      <a:r>
                        <a:rPr lang="en-US" sz="900" b="0">
                          <a:solidFill>
                            <a:srgbClr val="242424"/>
                          </a:solidFill>
                          <a:latin typeface="Arial" panose="020B0604020202020204" pitchFamily="34" charset="0"/>
                          <a:cs typeface="Arial" panose="020B0604020202020204" pitchFamily="34" charset="0"/>
                        </a:rPr>
                        <a:t> </a:t>
                      </a:r>
                      <a:r>
                        <a:rPr lang="en-US" sz="900" b="1" i="1" u="sng">
                          <a:solidFill>
                            <a:srgbClr val="242424"/>
                          </a:solidFill>
                          <a:latin typeface="宋体" panose="02010600030101010101" pitchFamily="2" charset="-122"/>
                          <a:ea typeface="宋体" panose="02010600030101010101" pitchFamily="2" charset="-122"/>
                          <a:cs typeface="宋体" panose="02010600030101010101" pitchFamily="2" charset="-122"/>
                        </a:rPr>
                        <a:t>Electrical parts and control performance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5"/>
                  </a:ext>
                </a:extLst>
              </a:tr>
              <a:tr h="371475">
                <a:tc>
                  <a:txBody>
                    <a:bodyPr/>
                    <a:lstStyle/>
                    <a:p>
                      <a:pPr>
                        <a:buNone/>
                      </a:pPr>
                      <a:r>
                        <a:rPr lang="en-US" sz="900" b="0">
                          <a:solidFill>
                            <a:srgbClr val="242424"/>
                          </a:solidFill>
                          <a:latin typeface="Arial" panose="020B0604020202020204" pitchFamily="34" charset="0"/>
                          <a:cs typeface="Arial" panose="020B0604020202020204" pitchFamily="34" charset="0"/>
                        </a:rPr>
                        <a:t>Control system</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900" b="0">
                          <a:solidFill>
                            <a:srgbClr val="242424"/>
                          </a:solidFill>
                          <a:latin typeface="Arial" panose="020B0604020202020204" pitchFamily="34" charset="0"/>
                          <a:cs typeface="Arial" panose="020B0604020202020204" pitchFamily="34" charset="0"/>
                        </a:rPr>
                        <a:t>Industrial PC</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a:txBody>
                    <a:bodyPr/>
                    <a:lstStyle/>
                    <a:p>
                      <a:pPr>
                        <a:buNone/>
                      </a:pPr>
                      <a:r>
                        <a:rPr lang="en-US" sz="900" b="0">
                          <a:solidFill>
                            <a:srgbClr val="242424"/>
                          </a:solidFill>
                          <a:latin typeface="Arial" panose="020B0604020202020204" pitchFamily="34" charset="0"/>
                          <a:cs typeface="Arial" panose="020B0604020202020204" pitchFamily="34" charset="0"/>
                        </a:rPr>
                        <a:t>PLC+Modular＋PID, stable and reliable, with high repeat accuracy</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extLst>
                  <a:ext uri="{0D108BD9-81ED-4DB2-BD59-A6C34878D82A}">
                    <a16:rowId xmlns:a16="http://schemas.microsoft.com/office/drawing/2014/main" val="10006"/>
                  </a:ext>
                </a:extLst>
              </a:tr>
              <a:tr h="184785">
                <a:tc>
                  <a:txBody>
                    <a:bodyPr/>
                    <a:lstStyle/>
                    <a:p>
                      <a:pPr>
                        <a:buNone/>
                      </a:pPr>
                      <a:r>
                        <a:rPr lang="en-US" sz="900" b="0">
                          <a:solidFill>
                            <a:srgbClr val="242424"/>
                          </a:solidFill>
                          <a:latin typeface="Arial" panose="020B0604020202020204" pitchFamily="34" charset="0"/>
                          <a:cs typeface="Arial" panose="020B0604020202020204" pitchFamily="34" charset="0"/>
                        </a:rPr>
                        <a:t>Operation interface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2">
                  <a:txBody>
                    <a:bodyPr/>
                    <a:lstStyle/>
                    <a:p>
                      <a:pPr>
                        <a:buNone/>
                      </a:pPr>
                      <a:r>
                        <a:rPr lang="en-US" sz="900" b="0">
                          <a:solidFill>
                            <a:srgbClr val="242424"/>
                          </a:solidFill>
                          <a:latin typeface="Arial" panose="020B0604020202020204" pitchFamily="34" charset="0"/>
                          <a:cs typeface="Arial" panose="020B0604020202020204" pitchFamily="34" charset="0"/>
                        </a:rPr>
                        <a:t>Windows7 with Chinese&amp; English shift easily.</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7"/>
                  </a:ext>
                </a:extLst>
              </a:tr>
              <a:tr h="259715">
                <a:tc>
                  <a:txBody>
                    <a:bodyPr/>
                    <a:lstStyle/>
                    <a:p>
                      <a:pPr>
                        <a:buNone/>
                      </a:pPr>
                      <a:r>
                        <a:rPr lang="en-US" sz="900" b="0">
                          <a:solidFill>
                            <a:srgbClr val="242424"/>
                          </a:solidFill>
                          <a:latin typeface="Arial" panose="020B0604020202020204" pitchFamily="34" charset="0"/>
                          <a:cs typeface="Arial" panose="020B0604020202020204" pitchFamily="34" charset="0"/>
                        </a:rPr>
                        <a:t>Machine&amp;operator safety</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2">
                  <a:txBody>
                    <a:bodyPr/>
                    <a:lstStyle/>
                    <a:p>
                      <a:pPr>
                        <a:buNone/>
                      </a:pPr>
                      <a:r>
                        <a:rPr lang="en-US" sz="900" b="0">
                          <a:solidFill>
                            <a:srgbClr val="242424"/>
                          </a:solidFill>
                          <a:latin typeface="Arial" panose="020B0604020202020204" pitchFamily="34" charset="0"/>
                          <a:cs typeface="Arial" panose="020B0604020202020204" pitchFamily="34" charset="0"/>
                        </a:rPr>
                        <a:t>With creepage protector</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8"/>
                  </a:ext>
                </a:extLst>
              </a:tr>
              <a:tr h="184785">
                <a:tc>
                  <a:txBody>
                    <a:bodyPr/>
                    <a:lstStyle/>
                    <a:p>
                      <a:pPr>
                        <a:buNone/>
                      </a:pPr>
                      <a:r>
                        <a:rPr lang="en-US" sz="900" b="0">
                          <a:solidFill>
                            <a:srgbClr val="242424"/>
                          </a:solidFill>
                          <a:latin typeface="Arial" panose="020B0604020202020204" pitchFamily="34" charset="0"/>
                          <a:cs typeface="Arial" panose="020B0604020202020204" pitchFamily="34" charset="0"/>
                        </a:rPr>
                        <a:t>Electric part</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2">
                  <a:txBody>
                    <a:bodyPr/>
                    <a:lstStyle/>
                    <a:p>
                      <a:pPr>
                        <a:buNone/>
                      </a:pPr>
                      <a:r>
                        <a:rPr lang="en-US" sz="900" b="0">
                          <a:solidFill>
                            <a:srgbClr val="242424"/>
                          </a:solidFill>
                          <a:latin typeface="Arial" panose="020B0604020202020204" pitchFamily="34" charset="0"/>
                          <a:cs typeface="Arial" panose="020B0604020202020204" pitchFamily="34" charset="0"/>
                        </a:rPr>
                        <a:t>All electric parts are imported, very durable, ensure the machine runs stably.</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9"/>
                  </a:ext>
                </a:extLst>
              </a:tr>
              <a:tr h="370840">
                <a:tc>
                  <a:txBody>
                    <a:bodyPr/>
                    <a:lstStyle/>
                    <a:p>
                      <a:pPr>
                        <a:buNone/>
                      </a:pPr>
                      <a:r>
                        <a:rPr lang="en-US" sz="900" b="0">
                          <a:solidFill>
                            <a:srgbClr val="242424"/>
                          </a:solidFill>
                          <a:latin typeface="Arial" panose="020B0604020202020204" pitchFamily="34" charset="0"/>
                          <a:cs typeface="Arial" panose="020B0604020202020204" pitchFamily="34" charset="0"/>
                        </a:rPr>
                        <a:t>Working mode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2">
                  <a:txBody>
                    <a:bodyPr/>
                    <a:lstStyle/>
                    <a:p>
                      <a:pPr>
                        <a:buNone/>
                      </a:pPr>
                      <a:r>
                        <a:rPr lang="en-US" sz="900" b="0">
                          <a:solidFill>
                            <a:srgbClr val="242424"/>
                          </a:solidFill>
                          <a:latin typeface="Arial" panose="020B0604020202020204" pitchFamily="34" charset="0"/>
                          <a:cs typeface="Arial" panose="020B0604020202020204" pitchFamily="34" charset="0"/>
                        </a:rPr>
                        <a:t>Three working mode: operation, edition and presentation, with on-line editing function</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10"/>
                  </a:ext>
                </a:extLst>
              </a:tr>
              <a:tr h="372110">
                <a:tc>
                  <a:txBody>
                    <a:bodyPr/>
                    <a:lstStyle/>
                    <a:p>
                      <a:pPr>
                        <a:buNone/>
                      </a:pPr>
                      <a:r>
                        <a:rPr lang="en-US" sz="900" b="0">
                          <a:solidFill>
                            <a:srgbClr val="242424"/>
                          </a:solidFill>
                          <a:latin typeface="Arial" panose="020B0604020202020204" pitchFamily="34" charset="0"/>
                          <a:cs typeface="Arial" panose="020B0604020202020204" pitchFamily="34" charset="0"/>
                        </a:rPr>
                        <a:t>Real time monitor</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2">
                  <a:txBody>
                    <a:bodyPr/>
                    <a:lstStyle/>
                    <a:p>
                      <a:pPr>
                        <a:buNone/>
                      </a:pPr>
                      <a:r>
                        <a:rPr lang="en-US" sz="900" b="0">
                          <a:solidFill>
                            <a:srgbClr val="242424"/>
                          </a:solidFill>
                          <a:latin typeface="Arial" panose="020B0604020202020204" pitchFamily="34" charset="0"/>
                          <a:cs typeface="Arial" panose="020B0604020202020204" pitchFamily="34" charset="0"/>
                        </a:rPr>
                        <a:t>Generate the operation record daily, if there happens some problems, the responsible operator will be found easily.</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11"/>
                  </a:ext>
                </a:extLst>
              </a:tr>
              <a:tr h="556895">
                <a:tc>
                  <a:txBody>
                    <a:bodyPr/>
                    <a:lstStyle/>
                    <a:p>
                      <a:pPr>
                        <a:buNone/>
                      </a:pPr>
                      <a:r>
                        <a:rPr lang="en-US" sz="900" b="0">
                          <a:solidFill>
                            <a:srgbClr val="242424"/>
                          </a:solidFill>
                          <a:latin typeface="Arial" panose="020B0604020202020204" pitchFamily="34" charset="0"/>
                          <a:cs typeface="Arial" panose="020B0604020202020204" pitchFamily="34" charset="0"/>
                        </a:rPr>
                        <a:t>Temperature profile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2">
                  <a:txBody>
                    <a:bodyPr/>
                    <a:lstStyle/>
                    <a:p>
                      <a:pPr>
                        <a:buNone/>
                      </a:pPr>
                      <a:r>
                        <a:rPr lang="en-US" sz="900" b="0">
                          <a:solidFill>
                            <a:srgbClr val="242424"/>
                          </a:solidFill>
                          <a:latin typeface="Arial" panose="020B0604020202020204" pitchFamily="34" charset="0"/>
                          <a:cs typeface="Arial" panose="020B0604020202020204" pitchFamily="34" charset="0"/>
                        </a:rPr>
                        <a:t>Generate the profile for each zone daily, user can review and analyze. This function is not for PCB profile testing, just for inspecting when some problem happens in a certain zone.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12"/>
                  </a:ext>
                </a:extLst>
              </a:tr>
              <a:tr h="184785">
                <a:tc>
                  <a:txBody>
                    <a:bodyPr/>
                    <a:lstStyle/>
                    <a:p>
                      <a:pPr>
                        <a:buNone/>
                      </a:pPr>
                      <a:r>
                        <a:rPr lang="en-US" sz="900" b="0">
                          <a:solidFill>
                            <a:srgbClr val="242424"/>
                          </a:solidFill>
                          <a:latin typeface="Arial" panose="020B0604020202020204" pitchFamily="34" charset="0"/>
                          <a:cs typeface="Arial" panose="020B0604020202020204" pitchFamily="34" charset="0"/>
                        </a:rPr>
                        <a:t>Production database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2">
                  <a:txBody>
                    <a:bodyPr/>
                    <a:lstStyle/>
                    <a:p>
                      <a:pPr>
                        <a:buNone/>
                      </a:pPr>
                      <a:r>
                        <a:rPr lang="en-US" sz="900" b="0">
                          <a:solidFill>
                            <a:srgbClr val="242424"/>
                          </a:solidFill>
                          <a:latin typeface="Arial" panose="020B0604020202020204" pitchFamily="34" charset="0"/>
                          <a:cs typeface="Arial" panose="020B0604020202020204" pitchFamily="34" charset="0"/>
                        </a:rPr>
                        <a:t>Generate production statement for all kinds of PCB and statistics, printable.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13"/>
                  </a:ext>
                </a:extLst>
              </a:tr>
              <a:tr h="186690">
                <a:tc>
                  <a:txBody>
                    <a:bodyPr/>
                    <a:lstStyle/>
                    <a:p>
                      <a:pPr>
                        <a:buNone/>
                      </a:pPr>
                      <a:r>
                        <a:rPr lang="en-US" sz="900" b="0">
                          <a:solidFill>
                            <a:srgbClr val="242424"/>
                          </a:solidFill>
                          <a:latin typeface="Arial" panose="020B0604020202020204" pitchFamily="34" charset="0"/>
                          <a:cs typeface="Arial" panose="020B0604020202020204" pitchFamily="34" charset="0"/>
                        </a:rPr>
                        <a:t>Alarm list</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2">
                  <a:txBody>
                    <a:bodyPr/>
                    <a:lstStyle/>
                    <a:p>
                      <a:pPr>
                        <a:buNone/>
                      </a:pPr>
                      <a:r>
                        <a:rPr lang="en-US" sz="900" b="0">
                          <a:solidFill>
                            <a:srgbClr val="242424"/>
                          </a:solidFill>
                          <a:latin typeface="Arial" panose="020B0604020202020204" pitchFamily="34" charset="0"/>
                          <a:cs typeface="Arial" panose="020B0604020202020204" pitchFamily="34" charset="0"/>
                        </a:rPr>
                        <a:t>The system saves all alarm information for user to review the alarm item and time.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14"/>
                  </a:ext>
                </a:extLst>
              </a:tr>
              <a:tr h="396240">
                <a:tc>
                  <a:txBody>
                    <a:bodyPr/>
                    <a:lstStyle/>
                    <a:p>
                      <a:pPr>
                        <a:buNone/>
                      </a:pPr>
                      <a:r>
                        <a:rPr lang="en-US" sz="900" b="0">
                          <a:solidFill>
                            <a:srgbClr val="242424"/>
                          </a:solidFill>
                          <a:latin typeface="Arial" panose="020B0604020202020204" pitchFamily="34" charset="0"/>
                          <a:cs typeface="Arial" panose="020B0604020202020204" pitchFamily="34" charset="0"/>
                        </a:rPr>
                        <a:t>Alarm system</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2">
                  <a:txBody>
                    <a:bodyPr/>
                    <a:lstStyle/>
                    <a:p>
                      <a:pPr>
                        <a:buNone/>
                      </a:pPr>
                      <a:r>
                        <a:rPr lang="en-US" sz="900" b="0">
                          <a:solidFill>
                            <a:srgbClr val="242424"/>
                          </a:solidFill>
                          <a:latin typeface="Arial" panose="020B0604020202020204" pitchFamily="34" charset="0"/>
                          <a:cs typeface="Arial" panose="020B0604020202020204" pitchFamily="34" charset="0"/>
                        </a:rPr>
                        <a:t>The system enters cool down mode when the alarm is strict.</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15"/>
                  </a:ext>
                </a:extLst>
              </a:tr>
              <a:tr h="184150">
                <a:tc>
                  <a:txBody>
                    <a:bodyPr/>
                    <a:lstStyle/>
                    <a:p>
                      <a:pPr>
                        <a:buNone/>
                      </a:pPr>
                      <a:r>
                        <a:rPr lang="en-US" sz="900" b="0">
                          <a:solidFill>
                            <a:srgbClr val="242424"/>
                          </a:solidFill>
                          <a:latin typeface="Arial" panose="020B0604020202020204" pitchFamily="34" charset="0"/>
                          <a:cs typeface="Arial" panose="020B0604020202020204" pitchFamily="34" charset="0"/>
                        </a:rPr>
                        <a:t>Profile test</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2">
                  <a:txBody>
                    <a:bodyPr/>
                    <a:lstStyle/>
                    <a:p>
                      <a:pPr>
                        <a:buNone/>
                      </a:pPr>
                      <a:r>
                        <a:rPr lang="en-US" sz="900" b="0">
                          <a:solidFill>
                            <a:srgbClr val="242424"/>
                          </a:solidFill>
                          <a:latin typeface="Arial" panose="020B0604020202020204" pitchFamily="34" charset="0"/>
                          <a:cs typeface="Arial" panose="020B0604020202020204" pitchFamily="34" charset="0"/>
                        </a:rPr>
                        <a:t>With temp. profile testing function, can analyze according to the profile.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16"/>
                  </a:ext>
                </a:extLst>
              </a:tr>
              <a:tr h="374015">
                <a:tc>
                  <a:txBody>
                    <a:bodyPr/>
                    <a:lstStyle/>
                    <a:p>
                      <a:pPr>
                        <a:buNone/>
                      </a:pPr>
                      <a:r>
                        <a:rPr lang="en-US" sz="900" b="0">
                          <a:solidFill>
                            <a:srgbClr val="242424"/>
                          </a:solidFill>
                          <a:latin typeface="Arial" panose="020B0604020202020204" pitchFamily="34" charset="0"/>
                          <a:cs typeface="Arial" panose="020B0604020202020204" pitchFamily="34" charset="0"/>
                        </a:rPr>
                        <a:t>Abnormal alarm</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2">
                  <a:txBody>
                    <a:bodyPr/>
                    <a:lstStyle/>
                    <a:p>
                      <a:pPr>
                        <a:buNone/>
                      </a:pPr>
                      <a:r>
                        <a:rPr lang="en-US" sz="900" b="0">
                          <a:solidFill>
                            <a:srgbClr val="242424"/>
                          </a:solidFill>
                          <a:latin typeface="Arial" panose="020B0604020202020204" pitchFamily="34" charset="0"/>
                          <a:cs typeface="Arial" panose="020B0604020202020204" pitchFamily="34" charset="0"/>
                        </a:rPr>
                        <a:t>1.PCB runs abnormally 2.operation abnormal 3.temperature abnormal 4.conveyor speed abnormal  5.hot air devices abnormal.</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17"/>
                  </a:ext>
                </a:extLst>
              </a:tr>
              <a:tr h="370205">
                <a:tc>
                  <a:txBody>
                    <a:bodyPr/>
                    <a:lstStyle/>
                    <a:p>
                      <a:pPr>
                        <a:buNone/>
                      </a:pPr>
                      <a:r>
                        <a:rPr lang="en-US" sz="900" b="0">
                          <a:solidFill>
                            <a:srgbClr val="242424"/>
                          </a:solidFill>
                          <a:latin typeface="Arial" panose="020B0604020202020204" pitchFamily="34" charset="0"/>
                          <a:cs typeface="Arial" panose="020B0604020202020204" pitchFamily="34" charset="0"/>
                        </a:rPr>
                        <a:t>Flux recycle device</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gridSpan="2">
                  <a:txBody>
                    <a:bodyPr/>
                    <a:lstStyle/>
                    <a:p>
                      <a:pPr>
                        <a:buNone/>
                      </a:pPr>
                      <a:r>
                        <a:rPr lang="en-US" sz="900" b="0">
                          <a:solidFill>
                            <a:srgbClr val="242424"/>
                          </a:solidFill>
                          <a:latin typeface="Arial" panose="020B0604020202020204" pitchFamily="34" charset="0"/>
                          <a:cs typeface="Arial" panose="020B0604020202020204" pitchFamily="34" charset="0"/>
                        </a:rPr>
                        <a:t>Standard configured. When use nitrogen, as it is closed recirculation, if the flux fog can not be spread, it will pollute the PCB.</a:t>
                      </a:r>
                      <a:endParaRPr lang="en-US" altLang="en-US" sz="900" b="0">
                        <a:solidFill>
                          <a:srgbClr val="242424"/>
                        </a:solidFill>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FF0F2"/>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18"/>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文本占位符 10242"/>
          <p:cNvSpPr>
            <a:spLocks noGrp="1"/>
          </p:cNvSpPr>
          <p:nvPr>
            <p:ph type="body" sz="half" idx="1"/>
          </p:nvPr>
        </p:nvSpPr>
        <p:spPr>
          <a:xfrm>
            <a:off x="374650" y="779780"/>
            <a:ext cx="8394700" cy="869315"/>
          </a:xfrm>
          <a:prstGeom prst="rect">
            <a:avLst/>
          </a:prstGeom>
          <a:noFill/>
          <a:ln>
            <a:noFill/>
            <a:miter/>
          </a:ln>
        </p:spPr>
        <p:txBody>
          <a:bodyPr/>
          <a:lstStyle/>
          <a:p>
            <a:pPr marL="1905" indent="-1905" algn="ctr">
              <a:buNone/>
            </a:pPr>
            <a:r>
              <a:rPr lang="en-US" altLang="zh-CN" sz="2000" dirty="0">
                <a:ln/>
                <a:effectLst>
                  <a:outerShdw blurRad="38100" dist="19050" dir="2700000" algn="tl" rotWithShape="0">
                    <a:schemeClr val="dk1">
                      <a:alpha val="40000"/>
                    </a:schemeClr>
                  </a:outerShdw>
                </a:effectLst>
              </a:rPr>
              <a:t>STE-800D </a:t>
            </a:r>
            <a:r>
              <a:rPr lang="zh-CN" altLang="en-US" sz="2000" dirty="0">
                <a:ln/>
                <a:effectLst>
                  <a:outerShdw blurRad="38100" dist="19050" dir="2700000" algn="tl" rotWithShape="0">
                    <a:schemeClr val="dk1">
                      <a:alpha val="40000"/>
                    </a:schemeClr>
                  </a:outerShdw>
                </a:effectLst>
              </a:rPr>
              <a:t>Hot air lead-free reflow </a:t>
            </a:r>
            <a:r>
              <a:rPr lang="en-US" altLang="zh-CN" sz="2000" dirty="0">
                <a:ln/>
                <a:effectLst>
                  <a:outerShdw blurRad="38100" dist="19050" dir="2700000" algn="tl" rotWithShape="0">
                    <a:schemeClr val="dk1">
                      <a:alpha val="40000"/>
                    </a:schemeClr>
                  </a:outerShdw>
                </a:effectLst>
              </a:rPr>
              <a:t>oven machine</a:t>
            </a:r>
            <a:endParaRPr lang="en-US" altLang="zh-CN" sz="2000" strike="noStrike" kern="1200" noProof="1"/>
          </a:p>
        </p:txBody>
      </p:sp>
      <p:sp>
        <p:nvSpPr>
          <p:cNvPr id="2" name="文本占位符 10242"/>
          <p:cNvSpPr>
            <a:spLocks noGrp="1"/>
          </p:cNvSpPr>
          <p:nvPr/>
        </p:nvSpPr>
        <p:spPr>
          <a:xfrm>
            <a:off x="78740" y="2599055"/>
            <a:ext cx="8394700" cy="869315"/>
          </a:xfrm>
          <a:prstGeom prst="rect">
            <a:avLst/>
          </a:prstGeom>
          <a:noFill/>
          <a:ln>
            <a:noFill/>
            <a:miter/>
          </a:ln>
        </p:spPr>
        <p:txBody>
          <a:bodyPr/>
          <a:lstStyle>
            <a:lvl1pPr marL="342900" lvl="0" indent="-342900" algn="l" defTabSz="457200" eaLnBrk="1" fontAlgn="base" latinLnBrk="0"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sym typeface="Calibri" panose="020F0502020204030204" pitchFamily="2" charset="0"/>
              </a:defRPr>
            </a:lvl1pPr>
            <a:lvl2pPr marL="742950" lvl="1" indent="-285750" algn="l" defTabSz="457200" eaLnBrk="1" fontAlgn="base" latinLnBrk="0"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pitchFamily="2" charset="0"/>
              </a:defRPr>
            </a:lvl2pPr>
            <a:lvl3pPr marL="1143000" lvl="2" indent="-228600" algn="l" defTabSz="457200" eaLnBrk="1" fontAlgn="base" latinLnBrk="0"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pitchFamily="2" charset="0"/>
              </a:defRPr>
            </a:lvl3pPr>
            <a:lvl4pPr marL="1600200" lvl="3"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4pPr>
            <a:lvl5pPr marL="2057400" lvl="4"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5pPr>
            <a:lvl6pPr marL="2514600" lvl="5"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6pPr>
            <a:lvl7pPr marL="2971800" lvl="6"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7pPr>
            <a:lvl8pPr marL="3429000" lvl="7"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8pPr>
            <a:lvl9pPr marL="3886200" lvl="8" indent="-228600" algn="l" defTabSz="457200" eaLnBrk="1" fontAlgn="base" latinLnBrk="0"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pitchFamily="2" charset="0"/>
              </a:defRPr>
            </a:lvl9pPr>
          </a:lstStyle>
          <a:p>
            <a:pPr marL="1905" indent="-1905" algn="ctr" fontAlgn="base">
              <a:buNone/>
            </a:pPr>
            <a:endParaRPr lang="en-US" altLang="zh-CN" sz="2000" strike="noStrike" kern="1200" noProof="1"/>
          </a:p>
        </p:txBody>
      </p:sp>
      <p:sp>
        <p:nvSpPr>
          <p:cNvPr id="7" name="文本框 6"/>
          <p:cNvSpPr txBox="1"/>
          <p:nvPr/>
        </p:nvSpPr>
        <p:spPr>
          <a:xfrm>
            <a:off x="614045" y="1410970"/>
            <a:ext cx="4614545" cy="1753235"/>
          </a:xfrm>
          <a:prstGeom prst="rect">
            <a:avLst/>
          </a:prstGeom>
          <a:noFill/>
        </p:spPr>
        <p:txBody>
          <a:bodyPr wrap="square" rtlCol="0" anchor="t">
            <a:spAutoFit/>
          </a:bodyPr>
          <a:lstStyle/>
          <a:p>
            <a:pPr marL="171450" indent="-171450">
              <a:buFont typeface="Wingdings" panose="05000000000000000000" charset="0"/>
              <a:buChar char="l"/>
            </a:pPr>
            <a:r>
              <a:rPr lang="zh-CN" altLang="en-US" sz="1200">
                <a:solidFill>
                  <a:srgbClr val="0070C0"/>
                </a:solidFill>
                <a:cs typeface="+mn-ea"/>
                <a:sym typeface="+mn-ea"/>
              </a:rPr>
              <a:t>Excellent welding quality</a:t>
            </a:r>
            <a:endParaRPr lang="zh-CN" altLang="en-US" sz="1200">
              <a:solidFill>
                <a:srgbClr val="0070C0"/>
              </a:solidFill>
              <a:sym typeface="+mn-ea"/>
            </a:endParaRPr>
          </a:p>
          <a:p>
            <a:pPr marL="171450" indent="-171450">
              <a:buFont typeface="Wingdings" panose="05000000000000000000" charset="0"/>
              <a:buChar char="l"/>
            </a:pPr>
            <a:endParaRPr lang="zh-CN" altLang="en-US" sz="1200">
              <a:solidFill>
                <a:srgbClr val="0070C0"/>
              </a:solidFill>
              <a:sym typeface="+mn-ea"/>
            </a:endParaRPr>
          </a:p>
          <a:p>
            <a:pPr marL="171450" indent="-171450">
              <a:buFont typeface="Wingdings" panose="05000000000000000000" charset="0"/>
              <a:buChar char="l"/>
            </a:pPr>
            <a:r>
              <a:rPr lang="zh-CN" altLang="en-US" sz="1200">
                <a:solidFill>
                  <a:srgbClr val="0070C0"/>
                </a:solidFill>
                <a:sym typeface="+mn-ea"/>
              </a:rPr>
              <a:t>Top thermal engineering performance</a:t>
            </a:r>
            <a:endParaRPr lang="zh-CN" altLang="en-US" sz="1200">
              <a:solidFill>
                <a:srgbClr val="0070C0"/>
              </a:solidFill>
            </a:endParaRPr>
          </a:p>
          <a:p>
            <a:pPr marL="171450" indent="-171450">
              <a:buFont typeface="Wingdings" panose="05000000000000000000" charset="0"/>
              <a:buChar char="l"/>
            </a:pPr>
            <a:endParaRPr lang="zh-CN" altLang="en-US" sz="1200">
              <a:solidFill>
                <a:srgbClr val="0070C0"/>
              </a:solidFill>
              <a:cs typeface="+mn-ea"/>
            </a:endParaRPr>
          </a:p>
          <a:p>
            <a:pPr marL="171450" indent="-171450">
              <a:buFont typeface="Wingdings" panose="05000000000000000000" charset="0"/>
              <a:buChar char="l"/>
            </a:pPr>
            <a:r>
              <a:rPr lang="zh-CN" altLang="en-US" sz="1200">
                <a:solidFill>
                  <a:srgbClr val="0070C0"/>
                </a:solidFill>
                <a:cs typeface="+mn-ea"/>
              </a:rPr>
              <a:t>High efficiency and stable productivity</a:t>
            </a:r>
          </a:p>
          <a:p>
            <a:pPr marL="171450" indent="-171450">
              <a:buFont typeface="Wingdings" panose="05000000000000000000" charset="0"/>
              <a:buChar char="l"/>
            </a:pPr>
            <a:endParaRPr lang="zh-CN" altLang="en-US" sz="1200">
              <a:solidFill>
                <a:srgbClr val="0070C0"/>
              </a:solidFill>
              <a:cs typeface="+mn-ea"/>
            </a:endParaRPr>
          </a:p>
          <a:p>
            <a:pPr marL="171450" indent="-171450">
              <a:buFont typeface="Wingdings" panose="05000000000000000000" charset="0"/>
              <a:buChar char="l"/>
            </a:pPr>
            <a:r>
              <a:rPr lang="zh-CN" altLang="en-US" sz="1200">
                <a:solidFill>
                  <a:srgbClr val="0070C0"/>
                </a:solidFill>
                <a:cs typeface="+mn-ea"/>
              </a:rPr>
              <a:t>Minimum operating energy consumption</a:t>
            </a:r>
          </a:p>
          <a:p>
            <a:pPr marL="171450" indent="-171450">
              <a:buFont typeface="Wingdings" panose="05000000000000000000" charset="0"/>
              <a:buChar char="l"/>
            </a:pPr>
            <a:endParaRPr lang="zh-CN" altLang="en-US" sz="1200">
              <a:solidFill>
                <a:srgbClr val="0070C0"/>
              </a:solidFill>
              <a:cs typeface="+mn-ea"/>
            </a:endParaRPr>
          </a:p>
          <a:p>
            <a:pPr marL="171450" indent="-171450">
              <a:buFont typeface="Wingdings" panose="05000000000000000000" charset="0"/>
              <a:buChar char="l"/>
            </a:pPr>
            <a:r>
              <a:rPr lang="zh-CN" altLang="en-US" sz="1200">
                <a:solidFill>
                  <a:srgbClr val="0070C0"/>
                </a:solidFill>
                <a:cs typeface="+mn-ea"/>
              </a:rPr>
              <a:t>The control system of artificial intelligence</a:t>
            </a:r>
          </a:p>
        </p:txBody>
      </p:sp>
      <p:pic>
        <p:nvPicPr>
          <p:cNvPr id="8" name="图片 7"/>
          <p:cNvPicPr>
            <a:picLocks noChangeAspect="1"/>
          </p:cNvPicPr>
          <p:nvPr/>
        </p:nvPicPr>
        <p:blipFill>
          <a:blip r:embed="rId2"/>
          <a:stretch>
            <a:fillRect/>
          </a:stretch>
        </p:blipFill>
        <p:spPr>
          <a:xfrm>
            <a:off x="1224915" y="3262630"/>
            <a:ext cx="5862320" cy="2547620"/>
          </a:xfrm>
          <a:prstGeom prst="rect">
            <a:avLst/>
          </a:prstGeom>
        </p:spPr>
      </p:pic>
      <p:pic>
        <p:nvPicPr>
          <p:cNvPr id="17410" name="Picture 2"/>
          <p:cNvPicPr>
            <a:picLocks noChangeAspect="1"/>
          </p:cNvPicPr>
          <p:nvPr/>
        </p:nvPicPr>
        <p:blipFill>
          <a:blip r:embed="rId3"/>
          <a:stretch>
            <a:fillRect/>
          </a:stretch>
        </p:blipFill>
        <p:spPr>
          <a:xfrm>
            <a:off x="5859145" y="3411855"/>
            <a:ext cx="1776095" cy="358775"/>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文本框 11265"/>
          <p:cNvSpPr txBox="1"/>
          <p:nvPr/>
        </p:nvSpPr>
        <p:spPr>
          <a:xfrm>
            <a:off x="489585" y="1958340"/>
            <a:ext cx="8928100" cy="2061210"/>
          </a:xfrm>
          <a:prstGeom prst="rect">
            <a:avLst/>
          </a:prstGeom>
          <a:noFill/>
          <a:ln w="9525">
            <a:noFill/>
          </a:ln>
        </p:spPr>
        <p:txBody>
          <a:bodyPr wrap="square" anchor="t">
            <a:spAutoFit/>
          </a:bodyPr>
          <a:lstStyle/>
          <a:p>
            <a:pPr indent="66675"/>
            <a:r>
              <a:rPr lang="en-US" altLang="zh-CN" sz="1600" b="1" dirty="0">
                <a:ln/>
                <a:solidFill>
                  <a:schemeClr val="accent1"/>
                </a:solidFill>
                <a:effectLst>
                  <a:outerShdw blurRad="38100" dist="25400" dir="5400000" algn="ctr" rotWithShape="0">
                    <a:srgbClr val="6E747A">
                      <a:alpha val="43000"/>
                    </a:srgbClr>
                  </a:outerShdw>
                </a:effectLst>
                <a:latin typeface="+mj-lt"/>
                <a:ea typeface="华文细黑" panose="02010600040101010101" pitchFamily="2" charset="-122"/>
                <a:cs typeface="+mj-lt"/>
                <a:sym typeface="华文细黑" panose="02010600040101010101" pitchFamily="2" charset="-122"/>
              </a:rPr>
              <a:t>An excellent reflow soldering product should meet the following standards:</a:t>
            </a:r>
            <a:endParaRPr lang="en-US" altLang="zh-CN" sz="1400" b="1" dirty="0">
              <a:solidFill>
                <a:srgbClr val="0D0D0D"/>
              </a:solidFill>
              <a:latin typeface="+mj-lt"/>
              <a:ea typeface="华文细黑" panose="02010600040101010101" pitchFamily="2" charset="-122"/>
              <a:cs typeface="+mj-lt"/>
              <a:sym typeface="华文细黑" panose="02010600040101010101" pitchFamily="2" charset="-122"/>
            </a:endParaRPr>
          </a:p>
          <a:p>
            <a:pPr indent="66675"/>
            <a:endParaRPr lang="en-US" altLang="zh-CN" sz="1400" b="1" dirty="0">
              <a:solidFill>
                <a:srgbClr val="0D0D0D"/>
              </a:solidFill>
              <a:latin typeface="+mj-lt"/>
              <a:ea typeface="华文细黑" panose="02010600040101010101" pitchFamily="2" charset="-122"/>
              <a:cs typeface="+mj-lt"/>
              <a:sym typeface="华文细黑" panose="02010600040101010101" pitchFamily="2" charset="-122"/>
            </a:endParaRPr>
          </a:p>
          <a:p>
            <a:pPr marL="285750" indent="-285750">
              <a:buFont typeface="Wingdings" panose="05000000000000000000" charset="0"/>
              <a:buChar char="Ø"/>
            </a:pPr>
            <a:r>
              <a:rPr lang="en-US" altLang="zh-CN" sz="1400" b="1" dirty="0">
                <a:solidFill>
                  <a:srgbClr val="0D0D0D"/>
                </a:solidFill>
                <a:latin typeface="+mj-lt"/>
                <a:ea typeface="华文细黑" panose="02010600040101010101" pitchFamily="2" charset="-122"/>
                <a:cs typeface="+mj-lt"/>
                <a:sym typeface="华文细黑" panose="02010600040101010101" pitchFamily="2" charset="-122"/>
              </a:rPr>
              <a:t>Minimum blast temperature deviation of furnace chamber section</a:t>
            </a:r>
          </a:p>
          <a:p>
            <a:pPr marL="285750" indent="-285750">
              <a:buFont typeface="Wingdings" panose="05000000000000000000" charset="0"/>
              <a:buChar char="Ø"/>
            </a:pPr>
            <a:endParaRPr lang="en-US" altLang="zh-CN" sz="1400" b="1" dirty="0">
              <a:solidFill>
                <a:srgbClr val="0D0D0D"/>
              </a:solidFill>
              <a:latin typeface="+mj-lt"/>
              <a:ea typeface="华文细黑" panose="02010600040101010101" pitchFamily="2" charset="-122"/>
              <a:cs typeface="+mj-lt"/>
              <a:sym typeface="华文细黑" panose="02010600040101010101" pitchFamily="2" charset="-122"/>
            </a:endParaRPr>
          </a:p>
          <a:p>
            <a:pPr marL="285750" indent="-285750">
              <a:buFont typeface="Wingdings" panose="05000000000000000000" charset="0"/>
              <a:buChar char="Ø"/>
            </a:pPr>
            <a:r>
              <a:rPr lang="en-US" altLang="zh-CN" sz="1400" b="1" dirty="0">
                <a:solidFill>
                  <a:srgbClr val="0D0D0D"/>
                </a:solidFill>
                <a:latin typeface="+mj-lt"/>
                <a:ea typeface="华文细黑" panose="02010600040101010101" pitchFamily="2" charset="-122"/>
                <a:cs typeface="+mj-lt"/>
                <a:sym typeface="华文细黑" panose="02010600040101010101" pitchFamily="2" charset="-122"/>
              </a:rPr>
              <a:t>Minimum PCB solder spot temperature deviation</a:t>
            </a:r>
          </a:p>
          <a:p>
            <a:pPr marL="285750" indent="-285750">
              <a:buFont typeface="Wingdings" panose="05000000000000000000" charset="0"/>
              <a:buChar char="Ø"/>
            </a:pPr>
            <a:endParaRPr lang="en-US" altLang="zh-CN" sz="1400" b="1" dirty="0">
              <a:solidFill>
                <a:srgbClr val="0D0D0D"/>
              </a:solidFill>
              <a:latin typeface="+mj-lt"/>
              <a:ea typeface="华文细黑" panose="02010600040101010101" pitchFamily="2" charset="-122"/>
              <a:cs typeface="+mj-lt"/>
              <a:sym typeface="华文细黑" panose="02010600040101010101" pitchFamily="2" charset="-122"/>
            </a:endParaRPr>
          </a:p>
          <a:p>
            <a:pPr marL="285750" indent="-285750">
              <a:buFont typeface="Wingdings" panose="05000000000000000000" charset="0"/>
              <a:buChar char="Ø"/>
            </a:pPr>
            <a:r>
              <a:rPr lang="en-US" altLang="zh-CN" sz="1400" b="1" dirty="0">
                <a:solidFill>
                  <a:srgbClr val="0D0D0D"/>
                </a:solidFill>
                <a:latin typeface="+mj-lt"/>
                <a:ea typeface="华文细黑" panose="02010600040101010101" pitchFamily="2" charset="-122"/>
                <a:cs typeface="+mj-lt"/>
                <a:sym typeface="华文细黑" panose="02010600040101010101" pitchFamily="2" charset="-122"/>
              </a:rPr>
              <a:t>Higher heating efficiency</a:t>
            </a:r>
          </a:p>
          <a:p>
            <a:pPr marL="285750" indent="-285750">
              <a:buFont typeface="Wingdings" panose="05000000000000000000" charset="0"/>
              <a:buChar char="Ø"/>
            </a:pPr>
            <a:endParaRPr lang="en-US" altLang="zh-CN" sz="1400" b="1" dirty="0">
              <a:solidFill>
                <a:srgbClr val="0D0D0D"/>
              </a:solidFill>
              <a:latin typeface="+mj-lt"/>
              <a:ea typeface="华文细黑" panose="02010600040101010101" pitchFamily="2" charset="-122"/>
              <a:cs typeface="+mj-lt"/>
              <a:sym typeface="华文细黑" panose="02010600040101010101" pitchFamily="2" charset="-122"/>
            </a:endParaRPr>
          </a:p>
          <a:p>
            <a:pPr marL="285750" indent="-285750">
              <a:buFont typeface="Wingdings" panose="05000000000000000000" charset="0"/>
              <a:buChar char="Ø"/>
            </a:pPr>
            <a:r>
              <a:rPr lang="en-US" altLang="zh-CN" sz="1400" b="1" dirty="0">
                <a:solidFill>
                  <a:srgbClr val="0D0D0D"/>
                </a:solidFill>
                <a:latin typeface="+mj-lt"/>
                <a:ea typeface="华文细黑" panose="02010600040101010101" pitchFamily="2" charset="-122"/>
                <a:cs typeface="+mj-lt"/>
                <a:sym typeface="华文细黑" panose="02010600040101010101" pitchFamily="2" charset="-122"/>
              </a:rPr>
              <a:t>Faster thermal compensation capability</a:t>
            </a:r>
          </a:p>
        </p:txBody>
      </p:sp>
      <p:sp>
        <p:nvSpPr>
          <p:cNvPr id="2" name="文本框 1"/>
          <p:cNvSpPr txBox="1"/>
          <p:nvPr/>
        </p:nvSpPr>
        <p:spPr>
          <a:xfrm>
            <a:off x="913765" y="909955"/>
            <a:ext cx="6854190" cy="521970"/>
          </a:xfrm>
          <a:prstGeom prst="rect">
            <a:avLst/>
          </a:prstGeom>
          <a:noFill/>
        </p:spPr>
        <p:txBody>
          <a:bodyPr wrap="square" rtlCol="0" anchor="t">
            <a:spAutoFit/>
          </a:bodyPr>
          <a:lstStyle/>
          <a:p>
            <a:pPr algn="ctr"/>
            <a:r>
              <a:rPr lang="zh-CN" altLang="en-US" sz="2800">
                <a:ln/>
                <a:solidFill>
                  <a:schemeClr val="tx1"/>
                </a:solidFill>
                <a:effectLst>
                  <a:outerShdw blurRad="38100" dist="19050" dir="2700000" algn="tl" rotWithShape="0">
                    <a:schemeClr val="dk1">
                      <a:alpha val="40000"/>
                    </a:schemeClr>
                  </a:outerShdw>
                </a:effectLst>
              </a:rPr>
              <a:t>Top thermal engineering performance</a:t>
            </a:r>
          </a:p>
        </p:txBody>
      </p:sp>
      <p:sp>
        <p:nvSpPr>
          <p:cNvPr id="4" name="文本框 3"/>
          <p:cNvSpPr txBox="1"/>
          <p:nvPr/>
        </p:nvSpPr>
        <p:spPr>
          <a:xfrm>
            <a:off x="1466215" y="4632325"/>
            <a:ext cx="5617845" cy="706755"/>
          </a:xfrm>
          <a:prstGeom prst="rect">
            <a:avLst/>
          </a:prstGeom>
          <a:noFill/>
        </p:spPr>
        <p:txBody>
          <a:bodyPr wrap="square" rtlCol="0" anchor="t">
            <a:spAutoFit/>
          </a:bodyPr>
          <a:lstStyle/>
          <a:p>
            <a:pPr algn="ctr"/>
            <a:r>
              <a:rPr lang="en-US" altLang="zh-CN" sz="2000" dirty="0">
                <a:ln/>
                <a:solidFill>
                  <a:schemeClr val="tx1"/>
                </a:solidFill>
                <a:effectLst>
                  <a:outerShdw blurRad="38100" dist="19050" dir="2700000" algn="tl" rotWithShape="0">
                    <a:schemeClr val="dk1">
                      <a:alpha val="40000"/>
                    </a:schemeClr>
                  </a:outerShdw>
                </a:effectLst>
              </a:rPr>
              <a:t>STE-800D </a:t>
            </a:r>
            <a:r>
              <a:rPr lang="zh-CN" altLang="en-US" sz="2000" dirty="0">
                <a:ln/>
                <a:solidFill>
                  <a:schemeClr val="tx1"/>
                </a:solidFill>
                <a:effectLst>
                  <a:outerShdw blurRad="38100" dist="19050" dir="2700000" algn="tl" rotWithShape="0">
                    <a:schemeClr val="dk1">
                      <a:alpha val="40000"/>
                    </a:schemeClr>
                  </a:outerShdw>
                </a:effectLst>
              </a:rPr>
              <a:t>Hot air lead-free reflow welding will bring you a new performance experience!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文本框 11265"/>
          <p:cNvSpPr txBox="1"/>
          <p:nvPr/>
        </p:nvSpPr>
        <p:spPr>
          <a:xfrm>
            <a:off x="407670" y="1776730"/>
            <a:ext cx="8868410" cy="953135"/>
          </a:xfrm>
          <a:prstGeom prst="rect">
            <a:avLst/>
          </a:prstGeom>
          <a:noFill/>
          <a:ln w="9525">
            <a:noFill/>
          </a:ln>
        </p:spPr>
        <p:txBody>
          <a:bodyPr wrap="square" anchor="t">
            <a:spAutoFit/>
          </a:bodyPr>
          <a:lstStyle/>
          <a:p>
            <a:pPr marL="285750" indent="-285750">
              <a:buFont typeface="Wingdings" panose="05000000000000000000" charset="0"/>
              <a:buChar char="l"/>
            </a:pPr>
            <a:r>
              <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rPr>
              <a:t>minimum air temperature deviation in furnace section:</a:t>
            </a:r>
          </a:p>
          <a:p>
            <a:pPr marL="285750" indent="-285750">
              <a:buFont typeface="Wingdings" panose="05000000000000000000" charset="0"/>
              <a:buChar char="l"/>
            </a:pPr>
            <a:endPar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endParaRPr>
          </a:p>
          <a:p>
            <a:pPr indent="66675"/>
            <a:r>
              <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rPr>
              <a:t>	1. Get the actual temperature closer to the set temperature</a:t>
            </a:r>
          </a:p>
          <a:p>
            <a:pPr indent="66675"/>
            <a:r>
              <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rPr>
              <a:t>	2. More uniform temperature uniformity of furnace chamber can be obtained</a:t>
            </a:r>
          </a:p>
        </p:txBody>
      </p:sp>
      <p:sp>
        <p:nvSpPr>
          <p:cNvPr id="2" name="文本框 1"/>
          <p:cNvSpPr txBox="1"/>
          <p:nvPr/>
        </p:nvSpPr>
        <p:spPr>
          <a:xfrm>
            <a:off x="913765" y="909955"/>
            <a:ext cx="6854190" cy="521970"/>
          </a:xfrm>
          <a:prstGeom prst="rect">
            <a:avLst/>
          </a:prstGeom>
          <a:noFill/>
        </p:spPr>
        <p:txBody>
          <a:bodyPr wrap="square" rtlCol="0" anchor="t">
            <a:spAutoFit/>
          </a:bodyPr>
          <a:lstStyle/>
          <a:p>
            <a:pPr algn="ctr"/>
            <a:r>
              <a:rPr lang="zh-CN" altLang="en-US" sz="2800">
                <a:solidFill>
                  <a:schemeClr val="tx1"/>
                </a:solidFill>
                <a:effectLst>
                  <a:outerShdw blurRad="38100" dist="19050" dir="2700000" algn="tl" rotWithShape="0">
                    <a:schemeClr val="dk1">
                      <a:alpha val="40000"/>
                    </a:schemeClr>
                  </a:outerShdw>
                </a:effectLst>
              </a:rPr>
              <a:t>Top thermal engineering performance</a:t>
            </a:r>
          </a:p>
        </p:txBody>
      </p:sp>
      <p:sp>
        <p:nvSpPr>
          <p:cNvPr id="3" name="文本框 2"/>
          <p:cNvSpPr txBox="1"/>
          <p:nvPr/>
        </p:nvSpPr>
        <p:spPr>
          <a:xfrm>
            <a:off x="958850" y="3007360"/>
            <a:ext cx="7445375" cy="521970"/>
          </a:xfrm>
          <a:prstGeom prst="rect">
            <a:avLst/>
          </a:prstGeom>
          <a:noFill/>
        </p:spPr>
        <p:txBody>
          <a:bodyPr wrap="square" rtlCol="0" anchor="t">
            <a:spAutoFit/>
          </a:bodyPr>
          <a:lstStyle/>
          <a:p>
            <a:pPr algn="ctr"/>
            <a:r>
              <a:rPr lang="zh-CN" altLang="en-US" sz="1400"/>
              <a:t>S</a:t>
            </a:r>
            <a:r>
              <a:rPr lang="en-US" altLang="zh-CN" sz="1400"/>
              <a:t>TE</a:t>
            </a:r>
            <a:r>
              <a:rPr lang="zh-CN" altLang="en-US" sz="1400"/>
              <a:t>-800</a:t>
            </a:r>
            <a:r>
              <a:rPr lang="en-US" altLang="zh-CN" sz="1400"/>
              <a:t>D</a:t>
            </a:r>
            <a:r>
              <a:rPr lang="zh-CN" altLang="en-US" sz="1400"/>
              <a:t> product and other excellent product wind temperature comparison</a:t>
            </a:r>
          </a:p>
          <a:p>
            <a:pPr algn="ctr"/>
            <a:r>
              <a:rPr lang="zh-CN" altLang="en-US" sz="1400"/>
              <a:t> (according to the industry standard)</a:t>
            </a:r>
          </a:p>
        </p:txBody>
      </p:sp>
      <p:graphicFrame>
        <p:nvGraphicFramePr>
          <p:cNvPr id="21532" name="表格 21531"/>
          <p:cNvGraphicFramePr/>
          <p:nvPr/>
        </p:nvGraphicFramePr>
        <p:xfrm>
          <a:off x="958850" y="3734435"/>
          <a:ext cx="7195820" cy="1858010"/>
        </p:xfrm>
        <a:graphic>
          <a:graphicData uri="http://schemas.openxmlformats.org/drawingml/2006/table">
            <a:tbl>
              <a:tblPr/>
              <a:tblGrid>
                <a:gridCol w="1413510">
                  <a:extLst>
                    <a:ext uri="{9D8B030D-6E8A-4147-A177-3AD203B41FA5}">
                      <a16:colId xmlns:a16="http://schemas.microsoft.com/office/drawing/2014/main" val="20000"/>
                    </a:ext>
                  </a:extLst>
                </a:gridCol>
                <a:gridCol w="1840230">
                  <a:extLst>
                    <a:ext uri="{9D8B030D-6E8A-4147-A177-3AD203B41FA5}">
                      <a16:colId xmlns:a16="http://schemas.microsoft.com/office/drawing/2014/main" val="20001"/>
                    </a:ext>
                  </a:extLst>
                </a:gridCol>
                <a:gridCol w="2143125">
                  <a:extLst>
                    <a:ext uri="{9D8B030D-6E8A-4147-A177-3AD203B41FA5}">
                      <a16:colId xmlns:a16="http://schemas.microsoft.com/office/drawing/2014/main" val="20002"/>
                    </a:ext>
                  </a:extLst>
                </a:gridCol>
                <a:gridCol w="1798955">
                  <a:extLst>
                    <a:ext uri="{9D8B030D-6E8A-4147-A177-3AD203B41FA5}">
                      <a16:colId xmlns:a16="http://schemas.microsoft.com/office/drawing/2014/main" val="20003"/>
                    </a:ext>
                  </a:extLst>
                </a:gridCol>
              </a:tblGrid>
              <a:tr h="608965">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FFFFFF"/>
                          </a:solidFill>
                          <a:ea typeface="宋体" panose="02010600030101010101" pitchFamily="2" charset="-122"/>
                        </a:rPr>
                        <a:t>The serial number</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FFFFFF"/>
                          </a:solidFill>
                          <a:ea typeface="宋体" panose="02010600030101010101" pitchFamily="2" charset="-122"/>
                        </a:rPr>
                        <a:t>Test project</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FFFFFF"/>
                          </a:solidFill>
                          <a:ea typeface="宋体" panose="02010600030101010101" pitchFamily="2" charset="-122"/>
                        </a:rPr>
                        <a:t>Other excellent products</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algn="ctr" eaLnBrk="1" hangingPunct="1">
                        <a:buClr>
                          <a:srgbClr val="000000"/>
                        </a:buClr>
                        <a:buFont typeface="Arial" panose="020B0604020202020204" pitchFamily="34" charset="0"/>
                        <a:buNone/>
                      </a:pPr>
                      <a:r>
                        <a:rPr lang="zh-CN" altLang="en-US" sz="1000" b="1">
                          <a:solidFill>
                            <a:srgbClr val="FFFFFF"/>
                          </a:solidFill>
                          <a:sym typeface="+mn-ea"/>
                        </a:rPr>
                        <a:t>STE-800D</a:t>
                      </a:r>
                      <a:endParaRPr lang="zh-CN" altLang="en-US" sz="1000" b="1">
                        <a:solidFill>
                          <a:srgbClr val="FFFFFF"/>
                        </a:solidFill>
                        <a:ea typeface="宋体" panose="02010600030101010101" pitchFamily="2" charset="-122"/>
                        <a:sym typeface="+mn-ea"/>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08965">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en-US" altLang="zh-CN" sz="1000" b="1">
                          <a:solidFill>
                            <a:srgbClr val="4D4D4D"/>
                          </a:solidFill>
                          <a:ea typeface="宋体" panose="02010600030101010101" pitchFamily="2" charset="-122"/>
                        </a:rPr>
                        <a:t>1</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D4"/>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4D4D4D"/>
                          </a:solidFill>
                          <a:ea typeface="宋体" panose="02010600030101010101" pitchFamily="2" charset="-122"/>
                        </a:rPr>
                        <a:t>The set value deviates from the actual value</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D4"/>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en-US" altLang="zh-CN" sz="1000" b="1">
                          <a:solidFill>
                            <a:srgbClr val="4D4D4D"/>
                          </a:solidFill>
                          <a:ea typeface="宋体" panose="02010600030101010101" pitchFamily="2" charset="-122"/>
                        </a:rPr>
                        <a:t>+1/-3℃</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D4"/>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en-US" altLang="zh-CN" sz="1000" b="1">
                          <a:solidFill>
                            <a:srgbClr val="4D4D4D"/>
                          </a:solidFill>
                          <a:ea typeface="宋体" panose="02010600030101010101" pitchFamily="2" charset="-122"/>
                        </a:rPr>
                        <a:t>±1℃</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D4"/>
                    </a:solidFill>
                  </a:tcPr>
                </a:tc>
                <a:extLst>
                  <a:ext uri="{0D108BD9-81ED-4DB2-BD59-A6C34878D82A}">
                    <a16:rowId xmlns:a16="http://schemas.microsoft.com/office/drawing/2014/main" val="10001"/>
                  </a:ext>
                </a:extLst>
              </a:tr>
              <a:tr h="640080">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en-US" altLang="zh-CN" sz="1000" b="1">
                          <a:solidFill>
                            <a:srgbClr val="4D4D4D"/>
                          </a:solidFill>
                          <a:ea typeface="宋体" panose="02010600030101010101" pitchFamily="2" charset="-122"/>
                        </a:rPr>
                        <a:t>2</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EB"/>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sz="1000" b="1" dirty="0">
                          <a:solidFill>
                            <a:srgbClr val="4D4D4D"/>
                          </a:solidFill>
                          <a:ea typeface="宋体" panose="02010600030101010101" pitchFamily="2" charset="-122"/>
                        </a:rPr>
                        <a:t>Peak temperature deviation of wind temperature at 7 o 'clock</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EB"/>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en-US" altLang="zh-CN" sz="1000" b="1" dirty="0">
                          <a:solidFill>
                            <a:srgbClr val="4D4D4D"/>
                          </a:solidFill>
                          <a:ea typeface="宋体" panose="02010600030101010101" pitchFamily="2" charset="-122"/>
                        </a:rPr>
                        <a:t>≤</a:t>
                      </a:r>
                      <a:r>
                        <a:rPr lang="en-US" altLang="zh-CN" sz="1000" b="1">
                          <a:solidFill>
                            <a:srgbClr val="4D4D4D"/>
                          </a:solidFill>
                          <a:ea typeface="宋体" panose="02010600030101010101" pitchFamily="2" charset="-122"/>
                        </a:rPr>
                        <a:t>1.5℃</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EB"/>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en-US" altLang="zh-CN" sz="1000" b="1" dirty="0">
                          <a:solidFill>
                            <a:srgbClr val="4D4D4D"/>
                          </a:solidFill>
                          <a:ea typeface="宋体" panose="02010600030101010101" pitchFamily="2" charset="-122"/>
                        </a:rPr>
                        <a:t>≤</a:t>
                      </a:r>
                      <a:r>
                        <a:rPr lang="en-US" altLang="zh-CN" sz="1000" b="1">
                          <a:solidFill>
                            <a:srgbClr val="4D4D4D"/>
                          </a:solidFill>
                          <a:ea typeface="宋体" panose="02010600030101010101" pitchFamily="2" charset="-122"/>
                        </a:rPr>
                        <a:t>1.0℃</a:t>
                      </a:r>
                    </a:p>
                    <a:p>
                      <a:pPr marL="0" lvl="0" indent="0" algn="ctr" eaLnBrk="1" hangingPunct="1">
                        <a:spcBef>
                          <a:spcPct val="0"/>
                        </a:spcBef>
                        <a:buClr>
                          <a:srgbClr val="000000"/>
                        </a:buClr>
                        <a:buFont typeface="Arial" panose="020B0604020202020204" pitchFamily="34" charset="0"/>
                        <a:buNone/>
                      </a:pPr>
                      <a:endParaRPr lang="en-US" altLang="zh-CN" sz="1000" b="1" dirty="0">
                        <a:solidFill>
                          <a:srgbClr val="4D4D4D"/>
                        </a:solidFill>
                        <a:ea typeface="宋体" panose="02010600030101010101" pitchFamily="2" charset="-122"/>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EB"/>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13765" y="909955"/>
            <a:ext cx="6854190" cy="521970"/>
          </a:xfrm>
          <a:prstGeom prst="rect">
            <a:avLst/>
          </a:prstGeom>
          <a:noFill/>
        </p:spPr>
        <p:txBody>
          <a:bodyPr wrap="square" rtlCol="0" anchor="t">
            <a:spAutoFit/>
          </a:bodyPr>
          <a:lstStyle/>
          <a:p>
            <a:pPr algn="ctr"/>
            <a:r>
              <a:rPr lang="zh-CN" altLang="en-US" sz="2800">
                <a:solidFill>
                  <a:schemeClr val="tx1"/>
                </a:solidFill>
                <a:effectLst>
                  <a:outerShdw blurRad="38100" dist="19050" dir="2700000" algn="tl" rotWithShape="0">
                    <a:schemeClr val="dk1">
                      <a:alpha val="40000"/>
                    </a:schemeClr>
                  </a:outerShdw>
                </a:effectLst>
              </a:rPr>
              <a:t>Top thermal engineering performance</a:t>
            </a:r>
          </a:p>
        </p:txBody>
      </p:sp>
      <p:sp>
        <p:nvSpPr>
          <p:cNvPr id="3" name="文本框 11265"/>
          <p:cNvSpPr txBox="1"/>
          <p:nvPr/>
        </p:nvSpPr>
        <p:spPr>
          <a:xfrm>
            <a:off x="407670" y="1776730"/>
            <a:ext cx="8868410" cy="1168400"/>
          </a:xfrm>
          <a:prstGeom prst="rect">
            <a:avLst/>
          </a:prstGeom>
          <a:noFill/>
          <a:ln w="9525">
            <a:noFill/>
          </a:ln>
        </p:spPr>
        <p:txBody>
          <a:bodyPr wrap="square" anchor="t">
            <a:spAutoFit/>
          </a:bodyPr>
          <a:lstStyle/>
          <a:p>
            <a:pPr marL="285750" indent="-285750">
              <a:buFont typeface="Wingdings" panose="05000000000000000000" charset="0"/>
              <a:buChar char="l"/>
            </a:pPr>
            <a:r>
              <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rPr>
              <a:t>Minimum PCB solder spot temperature deviation:</a:t>
            </a:r>
          </a:p>
          <a:p>
            <a:pPr marL="285750" indent="-285750">
              <a:buFont typeface="Wingdings" panose="05000000000000000000" charset="0"/>
              <a:buChar char="l"/>
            </a:pPr>
            <a:endPar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endParaRPr>
          </a:p>
          <a:p>
            <a:pPr>
              <a:buFont typeface="Wingdings" panose="05000000000000000000" charset="0"/>
            </a:pPr>
            <a:r>
              <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rPr>
              <a:t>	1. Prevent uneven heating of components with different sizes on the PCB board, </a:t>
            </a:r>
          </a:p>
          <a:p>
            <a:pPr>
              <a:buFont typeface="Wingdings" panose="05000000000000000000" charset="0"/>
            </a:pPr>
            <a:r>
              <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rPr>
              <a:t>             cold welding or over-welding</a:t>
            </a:r>
          </a:p>
          <a:p>
            <a:pPr>
              <a:buFont typeface="Wingdings" panose="05000000000000000000" charset="0"/>
            </a:pPr>
            <a:r>
              <a:rPr lang="en-US" altLang="zh-CN" sz="1400" b="1">
                <a:solidFill>
                  <a:srgbClr val="0D0D0D"/>
                </a:solidFill>
                <a:latin typeface="Arial" panose="020B0604020202020204" pitchFamily="34" charset="0"/>
                <a:ea typeface="华文细黑" panose="02010600040101010101" pitchFamily="2" charset="-122"/>
                <a:sym typeface="华文细黑" panose="02010600040101010101" pitchFamily="2" charset="-122"/>
              </a:rPr>
              <a:t>	2. Easy to obtain consistent welding quality</a:t>
            </a:r>
          </a:p>
        </p:txBody>
      </p:sp>
      <p:sp>
        <p:nvSpPr>
          <p:cNvPr id="4" name="文本框 3"/>
          <p:cNvSpPr txBox="1"/>
          <p:nvPr/>
        </p:nvSpPr>
        <p:spPr>
          <a:xfrm>
            <a:off x="958850" y="3007360"/>
            <a:ext cx="7445375" cy="521970"/>
          </a:xfrm>
          <a:prstGeom prst="rect">
            <a:avLst/>
          </a:prstGeom>
          <a:noFill/>
        </p:spPr>
        <p:txBody>
          <a:bodyPr wrap="square" rtlCol="0" anchor="t">
            <a:spAutoFit/>
          </a:bodyPr>
          <a:lstStyle/>
          <a:p>
            <a:pPr algn="ctr"/>
            <a:r>
              <a:rPr sz="1400"/>
              <a:t>PCB temperature comparison between </a:t>
            </a:r>
            <a:r>
              <a:rPr lang="zh-CN" altLang="en-US" sz="1400">
                <a:sym typeface="+mn-ea"/>
              </a:rPr>
              <a:t>S</a:t>
            </a:r>
            <a:r>
              <a:rPr lang="en-US" altLang="zh-CN" sz="1400">
                <a:sym typeface="+mn-ea"/>
              </a:rPr>
              <a:t>TE</a:t>
            </a:r>
            <a:r>
              <a:rPr lang="zh-CN" altLang="en-US" sz="1400">
                <a:sym typeface="+mn-ea"/>
              </a:rPr>
              <a:t>-800</a:t>
            </a:r>
            <a:r>
              <a:rPr lang="en-US" altLang="zh-CN" sz="1400">
                <a:sym typeface="+mn-ea"/>
              </a:rPr>
              <a:t>D</a:t>
            </a:r>
            <a:r>
              <a:rPr sz="1400"/>
              <a:t> product and other excellent products (according to industry standard)</a:t>
            </a:r>
          </a:p>
        </p:txBody>
      </p:sp>
      <p:graphicFrame>
        <p:nvGraphicFramePr>
          <p:cNvPr id="21532" name="表格 21531"/>
          <p:cNvGraphicFramePr/>
          <p:nvPr/>
        </p:nvGraphicFramePr>
        <p:xfrm>
          <a:off x="958850" y="3734435"/>
          <a:ext cx="7195820" cy="1858010"/>
        </p:xfrm>
        <a:graphic>
          <a:graphicData uri="http://schemas.openxmlformats.org/drawingml/2006/table">
            <a:tbl>
              <a:tblPr/>
              <a:tblGrid>
                <a:gridCol w="1413510">
                  <a:extLst>
                    <a:ext uri="{9D8B030D-6E8A-4147-A177-3AD203B41FA5}">
                      <a16:colId xmlns:a16="http://schemas.microsoft.com/office/drawing/2014/main" val="20000"/>
                    </a:ext>
                  </a:extLst>
                </a:gridCol>
                <a:gridCol w="1840230">
                  <a:extLst>
                    <a:ext uri="{9D8B030D-6E8A-4147-A177-3AD203B41FA5}">
                      <a16:colId xmlns:a16="http://schemas.microsoft.com/office/drawing/2014/main" val="20001"/>
                    </a:ext>
                  </a:extLst>
                </a:gridCol>
                <a:gridCol w="2143125">
                  <a:extLst>
                    <a:ext uri="{9D8B030D-6E8A-4147-A177-3AD203B41FA5}">
                      <a16:colId xmlns:a16="http://schemas.microsoft.com/office/drawing/2014/main" val="20002"/>
                    </a:ext>
                  </a:extLst>
                </a:gridCol>
                <a:gridCol w="1798955">
                  <a:extLst>
                    <a:ext uri="{9D8B030D-6E8A-4147-A177-3AD203B41FA5}">
                      <a16:colId xmlns:a16="http://schemas.microsoft.com/office/drawing/2014/main" val="20003"/>
                    </a:ext>
                  </a:extLst>
                </a:gridCol>
              </a:tblGrid>
              <a:tr h="608965">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FFFFFF"/>
                          </a:solidFill>
                          <a:ea typeface="宋体" panose="02010600030101010101" pitchFamily="2" charset="-122"/>
                        </a:rPr>
                        <a:t>The serial number</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FFFFFF"/>
                          </a:solidFill>
                          <a:ea typeface="宋体" panose="02010600030101010101" pitchFamily="2" charset="-122"/>
                        </a:rPr>
                        <a:t>Test project</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FFFFFF"/>
                          </a:solidFill>
                          <a:ea typeface="宋体" panose="02010600030101010101" pitchFamily="2" charset="-122"/>
                        </a:rPr>
                        <a:t>Other excellent products</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algn="ctr" eaLnBrk="1" hangingPunct="1">
                        <a:buClr>
                          <a:srgbClr val="000000"/>
                        </a:buClr>
                        <a:buFont typeface="Arial" panose="020B0604020202020204" pitchFamily="34" charset="0"/>
                        <a:buNone/>
                      </a:pPr>
                      <a:r>
                        <a:rPr lang="zh-CN" altLang="en-US" sz="1000" b="1">
                          <a:solidFill>
                            <a:srgbClr val="FFFFFF"/>
                          </a:solidFill>
                          <a:sym typeface="+mn-ea"/>
                        </a:rPr>
                        <a:t>STE-800D</a:t>
                      </a:r>
                      <a:endParaRPr lang="zh-CN" altLang="en-US" sz="1000" b="1">
                        <a:solidFill>
                          <a:srgbClr val="FFFFFF"/>
                        </a:solidFill>
                        <a:ea typeface="宋体" panose="02010600030101010101" pitchFamily="2" charset="-122"/>
                        <a:sym typeface="+mn-ea"/>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08965">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en-US" altLang="zh-CN" sz="1000" b="1">
                          <a:solidFill>
                            <a:srgbClr val="4D4D4D"/>
                          </a:solidFill>
                          <a:ea typeface="宋体" panose="02010600030101010101" pitchFamily="2" charset="-122"/>
                        </a:rPr>
                        <a:t>1</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D4"/>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4D4D4D"/>
                          </a:solidFill>
                          <a:ea typeface="宋体" panose="02010600030101010101" pitchFamily="2" charset="-122"/>
                        </a:rPr>
                        <a:t>The set value deviates from the actual value</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D4"/>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4D4D4D"/>
                          </a:solidFill>
                          <a:ea typeface="宋体" panose="02010600030101010101" pitchFamily="2" charset="-122"/>
                        </a:rPr>
                        <a:t>250℃/≥230℃</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D4"/>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4D4D4D"/>
                          </a:solidFill>
                          <a:ea typeface="宋体" panose="02010600030101010101" pitchFamily="2" charset="-122"/>
                        </a:rPr>
                        <a:t>250℃/≥235℃</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D4"/>
                    </a:solidFill>
                  </a:tcPr>
                </a:tc>
                <a:extLst>
                  <a:ext uri="{0D108BD9-81ED-4DB2-BD59-A6C34878D82A}">
                    <a16:rowId xmlns:a16="http://schemas.microsoft.com/office/drawing/2014/main" val="10001"/>
                  </a:ext>
                </a:extLst>
              </a:tr>
              <a:tr h="640080">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en-US" altLang="zh-CN" sz="1000" b="1">
                          <a:solidFill>
                            <a:srgbClr val="4D4D4D"/>
                          </a:solidFill>
                          <a:ea typeface="宋体" panose="02010600030101010101" pitchFamily="2" charset="-122"/>
                        </a:rPr>
                        <a:t>2</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EB"/>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sz="1000" b="1" dirty="0">
                          <a:solidFill>
                            <a:srgbClr val="4D4D4D"/>
                          </a:solidFill>
                          <a:ea typeface="宋体" panose="02010600030101010101" pitchFamily="2" charset="-122"/>
                        </a:rPr>
                        <a:t>Peak temperature deviation at 4</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EB"/>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4D4D4D"/>
                          </a:solidFill>
                          <a:ea typeface="宋体" panose="02010600030101010101" pitchFamily="2" charset="-122"/>
                        </a:rPr>
                        <a:t>≤5-8℃</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EB"/>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4D4D4D"/>
                          </a:solidFill>
                          <a:ea typeface="宋体" panose="02010600030101010101" pitchFamily="2" charset="-122"/>
                        </a:rPr>
                        <a:t>≤±1.5℃</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EB"/>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13765" y="909955"/>
            <a:ext cx="6854190" cy="521970"/>
          </a:xfrm>
          <a:prstGeom prst="rect">
            <a:avLst/>
          </a:prstGeom>
          <a:noFill/>
        </p:spPr>
        <p:txBody>
          <a:bodyPr wrap="square" rtlCol="0" anchor="t">
            <a:spAutoFit/>
          </a:bodyPr>
          <a:lstStyle/>
          <a:p>
            <a:pPr algn="ctr"/>
            <a:r>
              <a:rPr lang="zh-CN" altLang="en-US" sz="2800">
                <a:solidFill>
                  <a:schemeClr val="tx1"/>
                </a:solidFill>
                <a:effectLst>
                  <a:outerShdw blurRad="38100" dist="19050" dir="2700000" algn="tl" rotWithShape="0">
                    <a:schemeClr val="dk1">
                      <a:alpha val="40000"/>
                    </a:schemeClr>
                  </a:outerShdw>
                </a:effectLst>
              </a:rPr>
              <a:t>Top thermal engineering performance</a:t>
            </a:r>
          </a:p>
        </p:txBody>
      </p:sp>
      <p:sp>
        <p:nvSpPr>
          <p:cNvPr id="3" name="文本框 11265"/>
          <p:cNvSpPr txBox="1"/>
          <p:nvPr/>
        </p:nvSpPr>
        <p:spPr>
          <a:xfrm>
            <a:off x="407670" y="1570990"/>
            <a:ext cx="8868410" cy="1599565"/>
          </a:xfrm>
          <a:prstGeom prst="rect">
            <a:avLst/>
          </a:prstGeom>
          <a:noFill/>
          <a:ln w="9525">
            <a:noFill/>
          </a:ln>
        </p:spPr>
        <p:txBody>
          <a:bodyPr wrap="square" anchor="t">
            <a:spAutoFit/>
          </a:bodyPr>
          <a:lstStyle/>
          <a:p>
            <a:pPr marL="285750" indent="-285750">
              <a:buFont typeface="Wingdings" panose="05000000000000000000" charset="0"/>
              <a:buChar char="l"/>
            </a:pPr>
            <a:r>
              <a:rPr lang="en-US" altLang="zh-CN" sz="1400" b="1" dirty="0">
                <a:solidFill>
                  <a:srgbClr val="0D0D0D"/>
                </a:solidFill>
                <a:latin typeface="Arial" panose="020B0604020202020204" pitchFamily="34" charset="0"/>
                <a:ea typeface="华文细黑" panose="02010600040101010101" pitchFamily="2" charset="-122"/>
                <a:sym typeface="华文细黑" panose="02010600040101010101" pitchFamily="2" charset="-122"/>
              </a:rPr>
              <a:t>Higher heating efficiency</a:t>
            </a:r>
          </a:p>
          <a:p>
            <a:pPr>
              <a:buFont typeface="Wingdings" panose="05000000000000000000" charset="0"/>
            </a:pPr>
            <a:r>
              <a:rPr lang="en-US" altLang="zh-CN" sz="1400" b="1" dirty="0">
                <a:solidFill>
                  <a:srgbClr val="0D0D0D"/>
                </a:solidFill>
                <a:latin typeface="Arial" panose="020B0604020202020204" pitchFamily="34" charset="0"/>
                <a:ea typeface="华文细黑" panose="02010600040101010101" pitchFamily="2" charset="-122"/>
                <a:sym typeface="华文细黑" panose="02010600040101010101" pitchFamily="2" charset="-122"/>
              </a:rPr>
              <a:t>      What is thermal efficiency:</a:t>
            </a:r>
          </a:p>
          <a:p>
            <a:pPr>
              <a:buFont typeface="Wingdings" panose="05000000000000000000" charset="0"/>
            </a:pPr>
            <a:r>
              <a:rPr lang="en-US" altLang="zh-CN" sz="1400" b="1" dirty="0">
                <a:solidFill>
                  <a:srgbClr val="0D0D0D"/>
                </a:solidFill>
                <a:latin typeface="Arial" panose="020B0604020202020204" pitchFamily="34" charset="0"/>
                <a:ea typeface="华文细黑" panose="02010600040101010101" pitchFamily="2" charset="-122"/>
                <a:sym typeface="华文细黑" panose="02010600040101010101" pitchFamily="2" charset="-122"/>
              </a:rPr>
              <a:t>	The extent to which the heat provided by the furnace is effectively utilized, that is,</a:t>
            </a:r>
          </a:p>
          <a:p>
            <a:pPr>
              <a:buFont typeface="Wingdings" panose="05000000000000000000" charset="0"/>
            </a:pPr>
            <a:r>
              <a:rPr lang="en-US" altLang="zh-CN" sz="1400" b="1" dirty="0">
                <a:solidFill>
                  <a:srgbClr val="0D0D0D"/>
                </a:solidFill>
                <a:latin typeface="Arial" panose="020B0604020202020204" pitchFamily="34" charset="0"/>
                <a:ea typeface="华文细黑" panose="02010600040101010101" pitchFamily="2" charset="-122"/>
                <a:sym typeface="华文细黑" panose="02010600040101010101" pitchFamily="2" charset="-122"/>
              </a:rPr>
              <a:t>	the percentage of the total heat absorbed by the heating element.</a:t>
            </a:r>
          </a:p>
          <a:p>
            <a:pPr>
              <a:buFont typeface="Wingdings" panose="05000000000000000000" charset="0"/>
            </a:pPr>
            <a:r>
              <a:rPr lang="en-US" altLang="zh-CN" sz="1400" b="1" dirty="0">
                <a:solidFill>
                  <a:srgbClr val="0D0D0D"/>
                </a:solidFill>
                <a:latin typeface="Arial" panose="020B0604020202020204" pitchFamily="34" charset="0"/>
                <a:ea typeface="华文细黑" panose="02010600040101010101" pitchFamily="2" charset="-122"/>
                <a:sym typeface="华文细黑" panose="02010600040101010101" pitchFamily="2" charset="-122"/>
              </a:rPr>
              <a:t>      Higher thermal efficiency:</a:t>
            </a:r>
          </a:p>
          <a:p>
            <a:pPr>
              <a:buFont typeface="Wingdings" panose="05000000000000000000" charset="0"/>
            </a:pPr>
            <a:r>
              <a:rPr lang="en-US" altLang="zh-CN" sz="1400" b="1" dirty="0">
                <a:solidFill>
                  <a:srgbClr val="0D0D0D"/>
                </a:solidFill>
                <a:latin typeface="Arial" panose="020B0604020202020204" pitchFamily="34" charset="0"/>
                <a:ea typeface="华文细黑" panose="02010600040101010101" pitchFamily="2" charset="-122"/>
                <a:sym typeface="华文细黑" panose="02010600040101010101" pitchFamily="2" charset="-122"/>
              </a:rPr>
              <a:t>	1. The more heat the components absorb</a:t>
            </a:r>
          </a:p>
          <a:p>
            <a:pPr>
              <a:buFont typeface="Wingdings" panose="05000000000000000000" charset="0"/>
            </a:pPr>
            <a:r>
              <a:rPr lang="en-US" altLang="zh-CN" sz="1400" b="1" dirty="0">
                <a:solidFill>
                  <a:srgbClr val="0D0D0D"/>
                </a:solidFill>
                <a:latin typeface="Arial" panose="020B0604020202020204" pitchFamily="34" charset="0"/>
                <a:ea typeface="华文细黑" panose="02010600040101010101" pitchFamily="2" charset="-122"/>
                <a:sym typeface="华文细黑" panose="02010600040101010101" pitchFamily="2" charset="-122"/>
              </a:rPr>
              <a:t>	2. The higher the thermal utilization rate of the equipment is</a:t>
            </a:r>
          </a:p>
        </p:txBody>
      </p:sp>
      <p:sp>
        <p:nvSpPr>
          <p:cNvPr id="4" name="文本框 3"/>
          <p:cNvSpPr txBox="1"/>
          <p:nvPr/>
        </p:nvSpPr>
        <p:spPr>
          <a:xfrm>
            <a:off x="848995" y="3393440"/>
            <a:ext cx="7445375" cy="521970"/>
          </a:xfrm>
          <a:prstGeom prst="rect">
            <a:avLst/>
          </a:prstGeom>
          <a:noFill/>
        </p:spPr>
        <p:txBody>
          <a:bodyPr wrap="square" rtlCol="0" anchor="t">
            <a:spAutoFit/>
          </a:bodyPr>
          <a:lstStyle/>
          <a:p>
            <a:pPr algn="ctr"/>
            <a:r>
              <a:rPr sz="1400" dirty="0"/>
              <a:t>Comparison of thermal efficiency of </a:t>
            </a:r>
            <a:r>
              <a:rPr lang="zh-CN" altLang="en-US" sz="1400" dirty="0">
                <a:sym typeface="+mn-ea"/>
              </a:rPr>
              <a:t>S</a:t>
            </a:r>
            <a:r>
              <a:rPr lang="en-US" altLang="zh-CN" sz="1400" dirty="0">
                <a:sym typeface="+mn-ea"/>
              </a:rPr>
              <a:t>TE</a:t>
            </a:r>
            <a:r>
              <a:rPr lang="zh-CN" altLang="en-US" sz="1400" dirty="0">
                <a:sym typeface="+mn-ea"/>
              </a:rPr>
              <a:t>-800</a:t>
            </a:r>
            <a:r>
              <a:rPr lang="en-US" altLang="zh-CN" sz="1400" dirty="0">
                <a:sym typeface="+mn-ea"/>
              </a:rPr>
              <a:t>D </a:t>
            </a:r>
            <a:r>
              <a:rPr sz="1400" dirty="0"/>
              <a:t>products with other excellent products (according to industry standards)</a:t>
            </a:r>
          </a:p>
        </p:txBody>
      </p:sp>
      <p:graphicFrame>
        <p:nvGraphicFramePr>
          <p:cNvPr id="21532" name="表格 21531"/>
          <p:cNvGraphicFramePr/>
          <p:nvPr/>
        </p:nvGraphicFramePr>
        <p:xfrm>
          <a:off x="974090" y="4039870"/>
          <a:ext cx="7195820" cy="2163445"/>
        </p:xfrm>
        <a:graphic>
          <a:graphicData uri="http://schemas.openxmlformats.org/drawingml/2006/table">
            <a:tbl>
              <a:tblPr/>
              <a:tblGrid>
                <a:gridCol w="1413510">
                  <a:extLst>
                    <a:ext uri="{9D8B030D-6E8A-4147-A177-3AD203B41FA5}">
                      <a16:colId xmlns:a16="http://schemas.microsoft.com/office/drawing/2014/main" val="20000"/>
                    </a:ext>
                  </a:extLst>
                </a:gridCol>
                <a:gridCol w="1840230">
                  <a:extLst>
                    <a:ext uri="{9D8B030D-6E8A-4147-A177-3AD203B41FA5}">
                      <a16:colId xmlns:a16="http://schemas.microsoft.com/office/drawing/2014/main" val="20001"/>
                    </a:ext>
                  </a:extLst>
                </a:gridCol>
                <a:gridCol w="2143125">
                  <a:extLst>
                    <a:ext uri="{9D8B030D-6E8A-4147-A177-3AD203B41FA5}">
                      <a16:colId xmlns:a16="http://schemas.microsoft.com/office/drawing/2014/main" val="20002"/>
                    </a:ext>
                  </a:extLst>
                </a:gridCol>
                <a:gridCol w="1798955">
                  <a:extLst>
                    <a:ext uri="{9D8B030D-6E8A-4147-A177-3AD203B41FA5}">
                      <a16:colId xmlns:a16="http://schemas.microsoft.com/office/drawing/2014/main" val="20003"/>
                    </a:ext>
                  </a:extLst>
                </a:gridCol>
              </a:tblGrid>
              <a:tr h="608965">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FFFFFF"/>
                          </a:solidFill>
                          <a:ea typeface="宋体" panose="02010600030101010101" pitchFamily="2" charset="-122"/>
                        </a:rPr>
                        <a:t>The serial number</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FFFFFF"/>
                          </a:solidFill>
                          <a:ea typeface="宋体" panose="02010600030101010101" pitchFamily="2" charset="-122"/>
                        </a:rPr>
                        <a:t>Test project</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FFFFFF"/>
                          </a:solidFill>
                          <a:ea typeface="宋体" panose="02010600030101010101" pitchFamily="2" charset="-122"/>
                        </a:rPr>
                        <a:t>Other excellent products</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algn="ctr" eaLnBrk="1" hangingPunct="1">
                        <a:buClr>
                          <a:srgbClr val="000000"/>
                        </a:buClr>
                        <a:buFont typeface="Arial" panose="020B0604020202020204" pitchFamily="34" charset="0"/>
                        <a:buNone/>
                      </a:pPr>
                      <a:r>
                        <a:rPr lang="zh-CN" altLang="en-US" sz="1000" b="1">
                          <a:solidFill>
                            <a:srgbClr val="FFFFFF"/>
                          </a:solidFill>
                          <a:sym typeface="+mn-ea"/>
                        </a:rPr>
                        <a:t>STE-800D</a:t>
                      </a:r>
                      <a:endParaRPr lang="zh-CN" altLang="en-US" sz="1000" b="1">
                        <a:solidFill>
                          <a:srgbClr val="FFFFFF"/>
                        </a:solidFill>
                        <a:ea typeface="宋体" panose="02010600030101010101" pitchFamily="2" charset="-122"/>
                        <a:sym typeface="+mn-ea"/>
                      </a:endParaRP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08965">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en-US" altLang="zh-CN" sz="1000" b="1">
                          <a:solidFill>
                            <a:srgbClr val="4D4D4D"/>
                          </a:solidFill>
                          <a:ea typeface="宋体" panose="02010600030101010101" pitchFamily="2" charset="-122"/>
                        </a:rPr>
                        <a:t>1</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D4"/>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zh-CN" altLang="en-US" sz="1000" b="1">
                          <a:solidFill>
                            <a:srgbClr val="4D4D4D"/>
                          </a:solidFill>
                          <a:ea typeface="宋体" panose="02010600030101010101" pitchFamily="2" charset="-122"/>
                        </a:rPr>
                        <a:t>Single point thermal efficiency</a:t>
                      </a:r>
                    </a:p>
                    <a:p>
                      <a:pPr marL="0" lvl="0" indent="0" algn="ctr" eaLnBrk="1" hangingPunct="1">
                        <a:spcBef>
                          <a:spcPct val="0"/>
                        </a:spcBef>
                        <a:buClr>
                          <a:srgbClr val="000000"/>
                        </a:buClr>
                        <a:buFont typeface="Arial" panose="020B0604020202020204" pitchFamily="34" charset="0"/>
                        <a:buNone/>
                      </a:pPr>
                      <a:r>
                        <a:rPr lang="zh-CN" altLang="en-US" sz="1000" b="1">
                          <a:solidFill>
                            <a:srgbClr val="4D4D4D"/>
                          </a:solidFill>
                          <a:ea typeface="宋体" panose="02010600030101010101" pitchFamily="2" charset="-122"/>
                        </a:rPr>
                        <a:t>(deviation between set temperature and actual temperature)</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D4"/>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algn="ctr" eaLnBrk="1" hangingPunct="1">
                        <a:buClr>
                          <a:srgbClr val="000000"/>
                        </a:buClr>
                        <a:buFont typeface="Arial" panose="020B0604020202020204" pitchFamily="34" charset="0"/>
                        <a:buNone/>
                      </a:pPr>
                      <a:r>
                        <a:rPr lang="zh-CN" altLang="en-US" sz="1000" b="1">
                          <a:solidFill>
                            <a:srgbClr val="4D4D4D"/>
                          </a:solidFill>
                          <a:ea typeface="宋体" panose="02010600030101010101" pitchFamily="2" charset="-122"/>
                        </a:rPr>
                        <a:t>300℃/≥220℃</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D4"/>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algn="ctr" eaLnBrk="1" hangingPunct="1">
                        <a:buClr>
                          <a:srgbClr val="000000"/>
                        </a:buClr>
                        <a:buFont typeface="Arial" panose="020B0604020202020204" pitchFamily="34" charset="0"/>
                        <a:buNone/>
                      </a:pPr>
                      <a:r>
                        <a:rPr lang="zh-CN" altLang="en-US" sz="1000" b="1">
                          <a:solidFill>
                            <a:srgbClr val="4D4D4D"/>
                          </a:solidFill>
                          <a:ea typeface="宋体" panose="02010600030101010101" pitchFamily="2" charset="-122"/>
                        </a:rPr>
                        <a:t>300℃/≥235℃</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D0E4D4"/>
                    </a:solidFill>
                  </a:tcPr>
                </a:tc>
                <a:extLst>
                  <a:ext uri="{0D108BD9-81ED-4DB2-BD59-A6C34878D82A}">
                    <a16:rowId xmlns:a16="http://schemas.microsoft.com/office/drawing/2014/main" val="10001"/>
                  </a:ext>
                </a:extLst>
              </a:tr>
              <a:tr h="640080">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lang="en-US" altLang="zh-CN" sz="1000" b="1">
                          <a:solidFill>
                            <a:srgbClr val="4D4D4D"/>
                          </a:solidFill>
                          <a:ea typeface="宋体" panose="02010600030101010101" pitchFamily="2" charset="-122"/>
                        </a:rPr>
                        <a:t>2</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EB"/>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indent="0" algn="ctr" eaLnBrk="1" hangingPunct="1">
                        <a:spcBef>
                          <a:spcPct val="0"/>
                        </a:spcBef>
                        <a:buClr>
                          <a:srgbClr val="000000"/>
                        </a:buClr>
                        <a:buFont typeface="Arial" panose="020B0604020202020204" pitchFamily="34" charset="0"/>
                        <a:buNone/>
                      </a:pPr>
                      <a:r>
                        <a:rPr sz="1000" b="1" dirty="0">
                          <a:solidFill>
                            <a:srgbClr val="4D4D4D"/>
                          </a:solidFill>
                          <a:ea typeface="宋体" panose="02010600030101010101" pitchFamily="2" charset="-122"/>
                        </a:rPr>
                        <a:t>Multipoint thermal efficiency</a:t>
                      </a:r>
                    </a:p>
                    <a:p>
                      <a:pPr marL="0" lvl="0" indent="0" algn="ctr" eaLnBrk="1" hangingPunct="1">
                        <a:spcBef>
                          <a:spcPct val="0"/>
                        </a:spcBef>
                        <a:buClr>
                          <a:srgbClr val="000000"/>
                        </a:buClr>
                        <a:buFont typeface="Arial" panose="020B0604020202020204" pitchFamily="34" charset="0"/>
                        <a:buNone/>
                      </a:pPr>
                      <a:r>
                        <a:rPr sz="1000" b="1" dirty="0">
                          <a:solidFill>
                            <a:srgbClr val="4D4D4D"/>
                          </a:solidFill>
                          <a:ea typeface="宋体" panose="02010600030101010101" pitchFamily="2" charset="-122"/>
                        </a:rPr>
                        <a:t>(peak temperature deviation at 7 points)</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EB"/>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algn="ctr" eaLnBrk="1" hangingPunct="1">
                        <a:buClr>
                          <a:srgbClr val="000000"/>
                        </a:buClr>
                        <a:buFont typeface="Arial" panose="020B0604020202020204" pitchFamily="34" charset="0"/>
                        <a:buNone/>
                      </a:pPr>
                      <a:r>
                        <a:rPr lang="zh-CN" altLang="en-US" sz="1000" b="1">
                          <a:solidFill>
                            <a:srgbClr val="4D4D4D"/>
                          </a:solidFill>
                          <a:ea typeface="宋体" panose="02010600030101010101" pitchFamily="2" charset="-122"/>
                        </a:rPr>
                        <a:t>≤7℃</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EB"/>
                    </a:solidFill>
                  </a:tcPr>
                </a:tc>
                <a:tc>
                  <a:txBody>
                    <a:bodyPr/>
                    <a:lstStyle>
                      <a:lvl1pPr marL="342900" lvl="0" indent="-342900" algn="l" defTabSz="914400" eaLnBrk="1" fontAlgn="base" latinLnBrk="0" hangingPunct="1">
                        <a:lnSpc>
                          <a:spcPct val="100000"/>
                        </a:lnSpc>
                        <a:spcBef>
                          <a:spcPct val="20000"/>
                        </a:spcBef>
                        <a:spcAft>
                          <a:spcPct val="0"/>
                        </a:spcAft>
                        <a:buClr>
                          <a:schemeClr val="hlink"/>
                        </a:buClr>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buClr>
                          <a:schemeClr val="tx2"/>
                        </a:buClr>
                        <a:buSzPct val="85000"/>
                        <a:defRPr sz="2400" kern="1200"/>
                      </a:lvl2pPr>
                      <a:lvl3pPr marL="1143000" lvl="2" indent="-228600">
                        <a:buClr>
                          <a:schemeClr val="hlink"/>
                        </a:buClr>
                        <a:defRPr sz="2000" kern="1200"/>
                      </a:lvl3pPr>
                      <a:lvl4pPr marL="1600200" lvl="3" indent="-228600">
                        <a:buClr>
                          <a:schemeClr val="tx2"/>
                        </a:buClr>
                        <a:defRPr sz="1800" kern="1200"/>
                      </a:lvl4pPr>
                      <a:lvl5pPr marL="2057400" lvl="4" indent="-228600">
                        <a:buClr>
                          <a:schemeClr val="hlink"/>
                        </a:buClr>
                        <a:buFont typeface="Wingdings 2" panose="05020102010507070707" pitchFamily="18" charset="2"/>
                        <a:defRPr sz="1800" kern="1200"/>
                      </a:lvl5pPr>
                    </a:lstStyle>
                    <a:p>
                      <a:pPr marL="0" lvl="0" algn="ctr" eaLnBrk="1" hangingPunct="1">
                        <a:buClr>
                          <a:srgbClr val="000000"/>
                        </a:buClr>
                        <a:buFont typeface="Arial" panose="020B0604020202020204" pitchFamily="34" charset="0"/>
                        <a:buNone/>
                      </a:pPr>
                      <a:r>
                        <a:rPr lang="zh-CN" altLang="en-US" sz="1000" b="1">
                          <a:solidFill>
                            <a:srgbClr val="4D4D4D"/>
                          </a:solidFill>
                          <a:ea typeface="宋体" panose="02010600030101010101" pitchFamily="2" charset="-122"/>
                        </a:rPr>
                        <a:t>≤4℃</a:t>
                      </a:r>
                    </a:p>
                  </a:txBody>
                  <a:tcPr>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E9F2EB"/>
                    </a:solidFill>
                  </a:tcPr>
                </a:tc>
                <a:extLst>
                  <a:ext uri="{0D108BD9-81ED-4DB2-BD59-A6C34878D82A}">
                    <a16:rowId xmlns:a16="http://schemas.microsoft.com/office/drawing/2014/main" val="10002"/>
                  </a:ext>
                </a:extLst>
              </a:tr>
            </a:tbl>
          </a:graphicData>
        </a:graphic>
      </p:graphicFrame>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3cabeaaf-7906-4167-a59c-8be228307dd3}"/>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6a41dbc7-8323-4f40-903a-0f76e9024003}"/>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6536d6ee-5ffc-41d1-a84d-5d0a40e9b94a}"/>
</p:tagLst>
</file>

<file path=ppt/theme/theme1.xml><?xml version="1.0" encoding="utf-8"?>
<a:theme xmlns:a="http://schemas.openxmlformats.org/drawingml/2006/main" name="Southern">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uthern_2">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outhern_3">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outhern_4">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3242</Words>
  <Application>Microsoft Office PowerPoint</Application>
  <PresentationFormat>全屏显示(4:3)</PresentationFormat>
  <Paragraphs>367</Paragraphs>
  <Slides>31</Slides>
  <Notes>0</Notes>
  <HiddenSlides>0</HiddenSlides>
  <MMClips>0</MMClips>
  <ScaleCrop>false</ScaleCrop>
  <HeadingPairs>
    <vt:vector size="6" baseType="variant">
      <vt:variant>
        <vt:lpstr>已用的字体</vt:lpstr>
      </vt:variant>
      <vt:variant>
        <vt:i4>8</vt:i4>
      </vt:variant>
      <vt:variant>
        <vt:lpstr>主题</vt:lpstr>
      </vt:variant>
      <vt:variant>
        <vt:i4>4</vt:i4>
      </vt:variant>
      <vt:variant>
        <vt:lpstr>幻灯片标题</vt:lpstr>
      </vt:variant>
      <vt:variant>
        <vt:i4>31</vt:i4>
      </vt:variant>
    </vt:vector>
  </HeadingPairs>
  <TitlesOfParts>
    <vt:vector size="43" baseType="lpstr">
      <vt:lpstr>等线</vt:lpstr>
      <vt:lpstr>华文细黑</vt:lpstr>
      <vt:lpstr>宋体</vt:lpstr>
      <vt:lpstr>微软雅黑</vt:lpstr>
      <vt:lpstr>Arial</vt:lpstr>
      <vt:lpstr>Calibri</vt:lpstr>
      <vt:lpstr>Verdana</vt:lpstr>
      <vt:lpstr>Wingdings</vt:lpstr>
      <vt:lpstr>Southern</vt:lpstr>
      <vt:lpstr>Southern_2</vt:lpstr>
      <vt:lpstr>Southern_3</vt:lpstr>
      <vt:lpstr>Southern_4</vt:lpstr>
      <vt:lpstr>STE-800D Hot air lead-free reflow oven machine</vt:lpstr>
      <vt:lpstr>STE-800D Hot air lead-free reflow oven machine  brief introduction: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WuJason</cp:lastModifiedBy>
  <cp:revision>60</cp:revision>
  <dcterms:created xsi:type="dcterms:W3CDTF">2013-01-25T01:44:00Z</dcterms:created>
  <dcterms:modified xsi:type="dcterms:W3CDTF">2019-10-27T02:58:15Z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2052-10.1.0.7698</vt:lpwstr>
  </property>
</Properties>
</file>